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256" r:id="rId3"/>
    <p:sldId id="258" r:id="rId4"/>
    <p:sldId id="268" r:id="rId5"/>
    <p:sldId id="273" r:id="rId6"/>
    <p:sldId id="274" r:id="rId7"/>
    <p:sldId id="275" r:id="rId8"/>
    <p:sldId id="272" r:id="rId9"/>
    <p:sldId id="270" r:id="rId10"/>
    <p:sldId id="277" r:id="rId11"/>
    <p:sldId id="280" r:id="rId12"/>
    <p:sldId id="261" r:id="rId1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12" autoAdjust="0"/>
    <p:restoredTop sz="88175" autoAdjust="0"/>
  </p:normalViewPr>
  <p:slideViewPr>
    <p:cSldViewPr>
      <p:cViewPr varScale="1">
        <p:scale>
          <a:sx n="40" d="100"/>
          <a:sy n="40" d="100"/>
        </p:scale>
        <p:origin x="1398"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3146523F-D5FD-4519-B819-A8801936C4FD}"/>
    <pc:docChg chg="modSld">
      <pc:chgData name="" userId="" providerId="" clId="Web-{3146523F-D5FD-4519-B819-A8801936C4FD}" dt="2019-07-09T07:53:16.031" v="673" actId="20577"/>
      <pc:docMkLst>
        <pc:docMk/>
      </pc:docMkLst>
      <pc:sldChg chg="modSp">
        <pc:chgData name="" userId="" providerId="" clId="Web-{3146523F-D5FD-4519-B819-A8801936C4FD}" dt="2019-07-09T07:39:57.625" v="67" actId="20577"/>
        <pc:sldMkLst>
          <pc:docMk/>
          <pc:sldMk cId="3628781805" sldId="273"/>
        </pc:sldMkLst>
        <pc:spChg chg="mod">
          <ac:chgData name="" userId="" providerId="" clId="Web-{3146523F-D5FD-4519-B819-A8801936C4FD}" dt="2019-07-09T07:39:57.625" v="67" actId="20577"/>
          <ac:spMkLst>
            <pc:docMk/>
            <pc:sldMk cId="3628781805" sldId="273"/>
            <ac:spMk id="3" creationId="{704EA477-7E55-416A-8743-57EBC6A38958}"/>
          </ac:spMkLst>
        </pc:spChg>
      </pc:sldChg>
      <pc:sldChg chg="addSp modSp">
        <pc:chgData name="" userId="" providerId="" clId="Web-{3146523F-D5FD-4519-B819-A8801936C4FD}" dt="2019-07-09T07:53:16.031" v="672" actId="20577"/>
        <pc:sldMkLst>
          <pc:docMk/>
          <pc:sldMk cId="3433569284" sldId="280"/>
        </pc:sldMkLst>
        <pc:spChg chg="mod">
          <ac:chgData name="" userId="" providerId="" clId="Web-{3146523F-D5FD-4519-B819-A8801936C4FD}" dt="2019-07-09T07:44:42.193" v="75" actId="14100"/>
          <ac:spMkLst>
            <pc:docMk/>
            <pc:sldMk cId="3433569284" sldId="280"/>
            <ac:spMk id="3" creationId="{A8E6260F-D470-42A9-A8D7-C702A835B8B8}"/>
          </ac:spMkLst>
        </pc:spChg>
        <pc:spChg chg="add mod">
          <ac:chgData name="" userId="" providerId="" clId="Web-{3146523F-D5FD-4519-B819-A8801936C4FD}" dt="2019-07-09T07:53:16.031" v="672" actId="20577"/>
          <ac:spMkLst>
            <pc:docMk/>
            <pc:sldMk cId="3433569284" sldId="280"/>
            <ac:spMk id="4" creationId="{E4013E29-F2BE-4A4A-9C2F-0C9B7A72770F}"/>
          </ac:spMkLst>
        </pc:spChg>
        <pc:spChg chg="mod">
          <ac:chgData name="" userId="" providerId="" clId="Web-{3146523F-D5FD-4519-B819-A8801936C4FD}" dt="2019-07-09T07:46:28.258" v="76" actId="20577"/>
          <ac:spMkLst>
            <pc:docMk/>
            <pc:sldMk cId="3433569284" sldId="280"/>
            <ac:spMk id="16" creationId="{00000000-0000-0000-0000-000000000000}"/>
          </ac:spMkLst>
        </pc:spChg>
        <pc:spChg chg="mod">
          <ac:chgData name="" userId="" providerId="" clId="Web-{3146523F-D5FD-4519-B819-A8801936C4FD}" dt="2019-07-09T07:44:22.349" v="71" actId="1076"/>
          <ac:spMkLst>
            <pc:docMk/>
            <pc:sldMk cId="3433569284" sldId="280"/>
            <ac:spMk id="1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3D4349-9C0F-404C-8E00-E67D437B8D02}" type="datetimeFigureOut">
              <a:rPr lang="it-IT" smtClean="0"/>
              <a:t>24/03/2020</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A2E2D8-712D-4314-9AF5-F29EE05E9628}" type="slidenum">
              <a:rPr lang="it-IT" smtClean="0"/>
              <a:t>‹N›</a:t>
            </a:fld>
            <a:endParaRPr lang="it-IT"/>
          </a:p>
        </p:txBody>
      </p:sp>
    </p:spTree>
    <p:extLst>
      <p:ext uri="{BB962C8B-B14F-4D97-AF65-F5344CB8AC3E}">
        <p14:creationId xmlns:p14="http://schemas.microsoft.com/office/powerpoint/2010/main" val="651683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a:t>
            </a:r>
          </a:p>
          <a:p>
            <a:pPr rtl="0">
              <a:spcBef>
                <a:spcPts val="0"/>
              </a:spcBef>
              <a:spcAft>
                <a:spcPts val="0"/>
              </a:spcAft>
            </a:pPr>
            <a:r>
              <a:rPr lang="en-US" sz="1200" b="0" i="0" u="none" strike="noStrike" dirty="0" err="1">
                <a:solidFill>
                  <a:srgbClr val="000000"/>
                </a:solidFill>
                <a:effectLst/>
                <a:latin typeface="Calibri" panose="020F0502020204030204" pitchFamily="34" charset="0"/>
              </a:rPr>
              <a:t>Usa</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queste</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informazioni</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durante</a:t>
            </a:r>
            <a:r>
              <a:rPr lang="en-US" sz="1200" b="0" i="0" u="none" strike="noStrike" dirty="0">
                <a:solidFill>
                  <a:srgbClr val="000000"/>
                </a:solidFill>
                <a:effectLst/>
                <a:latin typeface="Calibri" panose="020F0502020204030204" pitchFamily="34" charset="0"/>
              </a:rPr>
              <a:t> la prima </a:t>
            </a:r>
            <a:r>
              <a:rPr lang="en-US" sz="1200" b="0" i="0" u="none" strike="noStrike" dirty="0" err="1">
                <a:solidFill>
                  <a:srgbClr val="000000"/>
                </a:solidFill>
                <a:effectLst/>
                <a:latin typeface="Calibri" panose="020F0502020204030204" pitchFamily="34" charset="0"/>
              </a:rPr>
              <a:t>parte</a:t>
            </a:r>
            <a:r>
              <a:rPr lang="en-US" sz="1200" b="0" i="0" u="none" strike="noStrike" dirty="0">
                <a:solidFill>
                  <a:srgbClr val="000000"/>
                </a:solidFill>
                <a:effectLst/>
                <a:latin typeface="Calibri" panose="020F0502020204030204" pitchFamily="34" charset="0"/>
              </a:rPr>
              <a:t> del 3° step, per </a:t>
            </a:r>
            <a:r>
              <a:rPr lang="en-US" sz="1200" b="0" i="0" u="none" strike="noStrike" dirty="0" err="1">
                <a:solidFill>
                  <a:srgbClr val="000000"/>
                </a:solidFill>
                <a:effectLst/>
                <a:latin typeface="Calibri" panose="020F0502020204030204" pitchFamily="34" charset="0"/>
              </a:rPr>
              <a:t>introdurre</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l’argomento</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t>3</a:t>
            </a:fld>
            <a:endParaRPr lang="it-IT"/>
          </a:p>
        </p:txBody>
      </p:sp>
    </p:spTree>
    <p:extLst>
      <p:ext uri="{BB962C8B-B14F-4D97-AF65-F5344CB8AC3E}">
        <p14:creationId xmlns:p14="http://schemas.microsoft.com/office/powerpoint/2010/main" val="3235390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a:t>
            </a:r>
          </a:p>
          <a:p>
            <a:pPr rtl="0">
              <a:spcBef>
                <a:spcPts val="0"/>
              </a:spcBef>
              <a:spcAft>
                <a:spcPts val="0"/>
              </a:spcAft>
            </a:pPr>
            <a:r>
              <a:rPr lang="en-US" sz="1200" b="0" i="0" u="none" strike="noStrike" dirty="0" err="1">
                <a:solidFill>
                  <a:srgbClr val="000000"/>
                </a:solidFill>
                <a:effectLst/>
                <a:latin typeface="Calibri" panose="020F0502020204030204" pitchFamily="34" charset="0"/>
              </a:rPr>
              <a:t>Usa</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queste</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informazioni</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durante</a:t>
            </a:r>
            <a:r>
              <a:rPr lang="en-US" sz="1200" b="0" i="0" u="none" strike="noStrike" dirty="0">
                <a:solidFill>
                  <a:srgbClr val="000000"/>
                </a:solidFill>
                <a:effectLst/>
                <a:latin typeface="Calibri" panose="020F0502020204030204" pitchFamily="34" charset="0"/>
              </a:rPr>
              <a:t> la prima </a:t>
            </a:r>
            <a:r>
              <a:rPr lang="en-US" sz="1200" b="0" i="0" u="none" strike="noStrike" dirty="0" err="1">
                <a:solidFill>
                  <a:srgbClr val="000000"/>
                </a:solidFill>
                <a:effectLst/>
                <a:latin typeface="Calibri" panose="020F0502020204030204" pitchFamily="34" charset="0"/>
              </a:rPr>
              <a:t>parte</a:t>
            </a:r>
            <a:r>
              <a:rPr lang="en-US" sz="1200" b="0" i="0" u="none" strike="noStrike" dirty="0">
                <a:solidFill>
                  <a:srgbClr val="000000"/>
                </a:solidFill>
                <a:effectLst/>
                <a:latin typeface="Calibri" panose="020F0502020204030204" pitchFamily="34" charset="0"/>
              </a:rPr>
              <a:t> del 3° step, per </a:t>
            </a:r>
            <a:r>
              <a:rPr lang="en-US" sz="1200" b="0" i="0" u="none" strike="noStrike" dirty="0" err="1">
                <a:solidFill>
                  <a:srgbClr val="000000"/>
                </a:solidFill>
                <a:effectLst/>
                <a:latin typeface="Calibri" panose="020F0502020204030204" pitchFamily="34" charset="0"/>
              </a:rPr>
              <a:t>introdurre</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l’argomento</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t>4</a:t>
            </a:fld>
            <a:endParaRPr lang="it-IT"/>
          </a:p>
        </p:txBody>
      </p:sp>
    </p:spTree>
    <p:extLst>
      <p:ext uri="{BB962C8B-B14F-4D97-AF65-F5344CB8AC3E}">
        <p14:creationId xmlns:p14="http://schemas.microsoft.com/office/powerpoint/2010/main" val="3235390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a:t>
            </a:r>
          </a:p>
          <a:p>
            <a:pPr rtl="0">
              <a:spcBef>
                <a:spcPts val="0"/>
              </a:spcBef>
              <a:spcAft>
                <a:spcPts val="0"/>
              </a:spcAft>
            </a:pPr>
            <a:r>
              <a:rPr lang="en-US" sz="1200" b="0" i="0" u="none" strike="noStrike" dirty="0" err="1">
                <a:solidFill>
                  <a:srgbClr val="000000"/>
                </a:solidFill>
                <a:effectLst/>
                <a:latin typeface="Calibri" panose="020F0502020204030204" pitchFamily="34" charset="0"/>
              </a:rPr>
              <a:t>Usa</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queste</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informazioni</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durante</a:t>
            </a:r>
            <a:r>
              <a:rPr lang="en-US" sz="1200" b="0" i="0" u="none" strike="noStrike" dirty="0">
                <a:solidFill>
                  <a:srgbClr val="000000"/>
                </a:solidFill>
                <a:effectLst/>
                <a:latin typeface="Calibri" panose="020F0502020204030204" pitchFamily="34" charset="0"/>
              </a:rPr>
              <a:t> la prima </a:t>
            </a:r>
            <a:r>
              <a:rPr lang="en-US" sz="1200" b="0" i="0" u="none" strike="noStrike" dirty="0" err="1">
                <a:solidFill>
                  <a:srgbClr val="000000"/>
                </a:solidFill>
                <a:effectLst/>
                <a:latin typeface="Calibri" panose="020F0502020204030204" pitchFamily="34" charset="0"/>
              </a:rPr>
              <a:t>parte</a:t>
            </a:r>
            <a:r>
              <a:rPr lang="en-US" sz="1200" b="0" i="0" u="none" strike="noStrike" dirty="0">
                <a:solidFill>
                  <a:srgbClr val="000000"/>
                </a:solidFill>
                <a:effectLst/>
                <a:latin typeface="Calibri" panose="020F0502020204030204" pitchFamily="34" charset="0"/>
              </a:rPr>
              <a:t> del 3° step, per </a:t>
            </a:r>
            <a:r>
              <a:rPr lang="en-US" sz="1200" b="0" i="0" u="none" strike="noStrike" dirty="0" err="1">
                <a:solidFill>
                  <a:srgbClr val="000000"/>
                </a:solidFill>
                <a:effectLst/>
                <a:latin typeface="Calibri" panose="020F0502020204030204" pitchFamily="34" charset="0"/>
              </a:rPr>
              <a:t>introdurre</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l’argomento</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t>5</a:t>
            </a:fld>
            <a:endParaRPr lang="it-IT"/>
          </a:p>
        </p:txBody>
      </p:sp>
    </p:spTree>
    <p:extLst>
      <p:ext uri="{BB962C8B-B14F-4D97-AF65-F5344CB8AC3E}">
        <p14:creationId xmlns:p14="http://schemas.microsoft.com/office/powerpoint/2010/main" val="953237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Calibri" panose="020F0502020204030204" pitchFamily="34" charset="0"/>
              </a:rPr>
              <a:t>NOTE:</a:t>
            </a:r>
          </a:p>
          <a:p>
            <a:pPr rtl="0">
              <a:spcBef>
                <a:spcPts val="0"/>
              </a:spcBef>
              <a:spcAft>
                <a:spcPts val="0"/>
              </a:spcAft>
            </a:pPr>
            <a:r>
              <a:rPr lang="en-US" sz="1200" b="0" i="0" u="none" strike="noStrike" dirty="0" err="1">
                <a:solidFill>
                  <a:srgbClr val="000000"/>
                </a:solidFill>
                <a:effectLst/>
                <a:latin typeface="Calibri" panose="020F0502020204030204" pitchFamily="34" charset="0"/>
              </a:rPr>
              <a:t>Usa</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queste</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informazioni</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durante</a:t>
            </a:r>
            <a:r>
              <a:rPr lang="en-US" sz="1200" b="0" i="0" u="none" strike="noStrike" dirty="0">
                <a:solidFill>
                  <a:srgbClr val="000000"/>
                </a:solidFill>
                <a:effectLst/>
                <a:latin typeface="Calibri" panose="020F0502020204030204" pitchFamily="34" charset="0"/>
              </a:rPr>
              <a:t> la prima </a:t>
            </a:r>
            <a:r>
              <a:rPr lang="en-US" sz="1200" b="0" i="0" u="none" strike="noStrike" dirty="0" err="1">
                <a:solidFill>
                  <a:srgbClr val="000000"/>
                </a:solidFill>
                <a:effectLst/>
                <a:latin typeface="Calibri" panose="020F0502020204030204" pitchFamily="34" charset="0"/>
              </a:rPr>
              <a:t>parte</a:t>
            </a:r>
            <a:r>
              <a:rPr lang="en-US" sz="1200" b="0" i="0" u="none" strike="noStrike" dirty="0">
                <a:solidFill>
                  <a:srgbClr val="000000"/>
                </a:solidFill>
                <a:effectLst/>
                <a:latin typeface="Calibri" panose="020F0502020204030204" pitchFamily="34" charset="0"/>
              </a:rPr>
              <a:t> del 3° step, per </a:t>
            </a:r>
            <a:r>
              <a:rPr lang="en-US" sz="1200" b="0" i="0" u="none" strike="noStrike" dirty="0" err="1">
                <a:solidFill>
                  <a:srgbClr val="000000"/>
                </a:solidFill>
                <a:effectLst/>
                <a:latin typeface="Calibri" panose="020F0502020204030204" pitchFamily="34" charset="0"/>
              </a:rPr>
              <a:t>introdurre</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l’argomento</a:t>
            </a:r>
            <a:endParaRPr lang="en-US" b="0" dirty="0">
              <a:effectLst/>
            </a:endParaRPr>
          </a:p>
        </p:txBody>
      </p:sp>
      <p:sp>
        <p:nvSpPr>
          <p:cNvPr id="4" name="Segnaposto numero diapositiva 3"/>
          <p:cNvSpPr>
            <a:spLocks noGrp="1"/>
          </p:cNvSpPr>
          <p:nvPr>
            <p:ph type="sldNum" sz="quarter" idx="10"/>
          </p:nvPr>
        </p:nvSpPr>
        <p:spPr/>
        <p:txBody>
          <a:bodyPr/>
          <a:lstStyle/>
          <a:p>
            <a:fld id="{62A2E2D8-712D-4314-9AF5-F29EE05E9628}" type="slidenum">
              <a:rPr lang="it-IT" smtClean="0"/>
              <a:t>6</a:t>
            </a:fld>
            <a:endParaRPr lang="it-IT"/>
          </a:p>
        </p:txBody>
      </p:sp>
    </p:spTree>
    <p:extLst>
      <p:ext uri="{BB962C8B-B14F-4D97-AF65-F5344CB8AC3E}">
        <p14:creationId xmlns:p14="http://schemas.microsoft.com/office/powerpoint/2010/main" val="1477490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2A2E2D8-712D-4314-9AF5-F29EE05E9628}"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4474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24/03/2020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24/03/2020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24/03/2020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288431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118888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201615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2194276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4077217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9510249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586556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064156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24/03/2020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1279126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857816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01038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24/03/2020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t>24/03/2020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t>24/03/2020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t>24/03/2020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t>24/03/2020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24/03/2020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24/03/2020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t>24/03/2020</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solidFill>
                  <a:prstClr val="black">
                    <a:tint val="75000"/>
                  </a:prstClr>
                </a:solidFill>
              </a:rPr>
              <a:pPr/>
              <a:t>24/03/2020</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1500809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slidescarnival.com/"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www.facebook.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A9D4F975-CE55-48B8-A201-C31AE4DBC537}"/>
              </a:ext>
            </a:extLst>
          </p:cNvPr>
          <p:cNvSpPr txBox="1"/>
          <p:nvPr/>
        </p:nvSpPr>
        <p:spPr>
          <a:xfrm>
            <a:off x="3635896" y="3429000"/>
            <a:ext cx="5306888" cy="3046988"/>
          </a:xfrm>
          <a:prstGeom prst="rect">
            <a:avLst/>
          </a:prstGeom>
          <a:noFill/>
        </p:spPr>
        <p:txBody>
          <a:bodyPr wrap="square" rtlCol="0">
            <a:spAutoFit/>
          </a:bodyPr>
          <a:lstStyle/>
          <a:p>
            <a:pPr algn="r"/>
            <a:r>
              <a:rPr lang="en-US" sz="4800" b="1" cap="all" dirty="0" err="1">
                <a:solidFill>
                  <a:schemeClr val="accent5"/>
                </a:solidFill>
                <a:effectLst>
                  <a:outerShdw blurRad="38100" dist="38100" dir="2700000" algn="tl">
                    <a:srgbClr val="000000">
                      <a:alpha val="43137"/>
                    </a:srgbClr>
                  </a:outerShdw>
                </a:effectLst>
              </a:rPr>
              <a:t>Aspetti</a:t>
            </a:r>
            <a:r>
              <a:rPr lang="en-US" sz="4800" b="1" cap="all" dirty="0">
                <a:solidFill>
                  <a:schemeClr val="accent5"/>
                </a:solidFill>
                <a:effectLst>
                  <a:outerShdw blurRad="38100" dist="38100" dir="2700000" algn="tl">
                    <a:srgbClr val="000000">
                      <a:alpha val="43137"/>
                    </a:srgbClr>
                  </a:outerShdw>
                </a:effectLst>
              </a:rPr>
              <a:t> </a:t>
            </a:r>
          </a:p>
          <a:p>
            <a:pPr algn="r"/>
            <a:r>
              <a:rPr lang="en-US" sz="4800" b="1" cap="all" dirty="0" err="1">
                <a:solidFill>
                  <a:schemeClr val="accent5"/>
                </a:solidFill>
                <a:effectLst>
                  <a:outerShdw blurRad="38100" dist="38100" dir="2700000" algn="tl">
                    <a:srgbClr val="000000">
                      <a:alpha val="43137"/>
                    </a:srgbClr>
                  </a:outerShdw>
                </a:effectLst>
              </a:rPr>
              <a:t>positivi</a:t>
            </a:r>
            <a:endParaRPr lang="en-US" sz="4800" b="1" cap="all" dirty="0">
              <a:solidFill>
                <a:schemeClr val="accent5"/>
              </a:solidFill>
              <a:effectLst>
                <a:outerShdw blurRad="38100" dist="38100" dir="2700000" algn="tl">
                  <a:srgbClr val="000000">
                    <a:alpha val="43137"/>
                  </a:srgbClr>
                </a:outerShdw>
              </a:effectLst>
            </a:endParaRPr>
          </a:p>
          <a:p>
            <a:pPr algn="r"/>
            <a:r>
              <a:rPr lang="en-US" sz="4800" b="1" cap="all" dirty="0">
                <a:solidFill>
                  <a:schemeClr val="accent5"/>
                </a:solidFill>
                <a:effectLst>
                  <a:outerShdw blurRad="38100" dist="38100" dir="2700000" algn="tl">
                    <a:srgbClr val="000000">
                      <a:alpha val="43137"/>
                    </a:srgbClr>
                  </a:outerShdw>
                </a:effectLst>
              </a:rPr>
              <a:t> e </a:t>
            </a:r>
            <a:r>
              <a:rPr lang="en-US" sz="4800" b="1" cap="all" dirty="0" err="1">
                <a:solidFill>
                  <a:schemeClr val="accent5"/>
                </a:solidFill>
                <a:effectLst>
                  <a:outerShdw blurRad="38100" dist="38100" dir="2700000" algn="tl">
                    <a:srgbClr val="000000">
                      <a:alpha val="43137"/>
                    </a:srgbClr>
                  </a:outerShdw>
                </a:effectLst>
              </a:rPr>
              <a:t>negativi</a:t>
            </a:r>
            <a:r>
              <a:rPr lang="en-US" sz="4800" b="1" cap="all" dirty="0">
                <a:solidFill>
                  <a:schemeClr val="accent5"/>
                </a:solidFill>
                <a:effectLst>
                  <a:outerShdw blurRad="38100" dist="38100" dir="2700000" algn="tl">
                    <a:srgbClr val="000000">
                      <a:alpha val="43137"/>
                    </a:srgbClr>
                  </a:outerShdw>
                </a:effectLst>
              </a:rPr>
              <a:t> di </a:t>
            </a:r>
            <a:r>
              <a:rPr lang="en-US" sz="4800" b="1" cap="all" dirty="0" err="1">
                <a:solidFill>
                  <a:schemeClr val="accent5"/>
                </a:solidFill>
                <a:effectLst>
                  <a:outerShdw blurRad="38100" dist="38100" dir="2700000" algn="tl">
                    <a:srgbClr val="000000">
                      <a:alpha val="43137"/>
                    </a:srgbClr>
                  </a:outerShdw>
                </a:effectLst>
              </a:rPr>
              <a:t>facebook</a:t>
            </a:r>
            <a:endParaRPr lang="it-IT" sz="4800" b="1" cap="all"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42524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3752619519"/>
              </p:ext>
            </p:extLst>
          </p:nvPr>
        </p:nvGraphicFramePr>
        <p:xfrm>
          <a:off x="0" y="692696"/>
          <a:ext cx="3419872" cy="2522157"/>
        </p:xfrm>
        <a:graphic>
          <a:graphicData uri="http://schemas.openxmlformats.org/drawingml/2006/table">
            <a:tbl>
              <a:tblPr/>
              <a:tblGrid>
                <a:gridCol w="3419872">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Facebook </a:t>
                      </a:r>
                    </a:p>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&amp; </a:t>
                      </a:r>
                    </a:p>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SALUTE</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16" name="CasellaDiTesto 15"/>
          <p:cNvSpPr txBox="1"/>
          <p:nvPr/>
        </p:nvSpPr>
        <p:spPr>
          <a:xfrm>
            <a:off x="3851920" y="188640"/>
            <a:ext cx="4968552" cy="138499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black"/>
                </a:solidFill>
                <a:effectLst/>
                <a:uLnTx/>
                <a:uFillTx/>
                <a:latin typeface="Calibri"/>
                <a:ea typeface="+mn-ea"/>
                <a:cs typeface="+mn-cs"/>
              </a:rPr>
              <a:t>GRUPPI DI MUTUO AIUTO</a:t>
            </a:r>
            <a:endParaRPr kumimoji="0" lang="en-GB" sz="24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2400" b="0" i="0" u="none" strike="noStrike" kern="1200" cap="none" spc="0" normalizeH="0" baseline="0" noProof="0" dirty="0">
              <a:ln>
                <a:noFill/>
              </a:ln>
              <a:effectLst/>
              <a:uLnTx/>
              <a:uFillTx/>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7" name="Google Shape;121;p7"/>
          <p:cNvSpPr/>
          <p:nvPr/>
        </p:nvSpPr>
        <p:spPr>
          <a:xfrm>
            <a:off x="1122681" y="4221088"/>
            <a:ext cx="1368152" cy="1432234"/>
          </a:xfrm>
          <a:custGeom>
            <a:avLst/>
            <a:gdLst/>
            <a:ahLst/>
            <a:cxnLst/>
            <a:rect l="l" t="t" r="r" b="b"/>
            <a:pathLst>
              <a:path w="5947" h="5929" extrusionOk="0">
                <a:moveTo>
                  <a:pt x="4884" y="1"/>
                </a:moveTo>
                <a:lnTo>
                  <a:pt x="4866" y="20"/>
                </a:lnTo>
                <a:lnTo>
                  <a:pt x="4735" y="150"/>
                </a:lnTo>
                <a:lnTo>
                  <a:pt x="4716" y="187"/>
                </a:lnTo>
                <a:lnTo>
                  <a:pt x="4698" y="225"/>
                </a:lnTo>
                <a:lnTo>
                  <a:pt x="4716" y="262"/>
                </a:lnTo>
                <a:lnTo>
                  <a:pt x="4735" y="281"/>
                </a:lnTo>
                <a:lnTo>
                  <a:pt x="5052" y="616"/>
                </a:lnTo>
                <a:lnTo>
                  <a:pt x="4530" y="1138"/>
                </a:lnTo>
                <a:lnTo>
                  <a:pt x="3878" y="486"/>
                </a:lnTo>
                <a:lnTo>
                  <a:pt x="3673" y="281"/>
                </a:lnTo>
                <a:lnTo>
                  <a:pt x="3654" y="262"/>
                </a:lnTo>
                <a:lnTo>
                  <a:pt x="3579" y="262"/>
                </a:lnTo>
                <a:lnTo>
                  <a:pt x="3542" y="281"/>
                </a:lnTo>
                <a:lnTo>
                  <a:pt x="3151" y="672"/>
                </a:lnTo>
                <a:lnTo>
                  <a:pt x="3132" y="709"/>
                </a:lnTo>
                <a:lnTo>
                  <a:pt x="3132" y="747"/>
                </a:lnTo>
                <a:lnTo>
                  <a:pt x="3132" y="784"/>
                </a:lnTo>
                <a:lnTo>
                  <a:pt x="3151" y="802"/>
                </a:lnTo>
                <a:lnTo>
                  <a:pt x="3356" y="1007"/>
                </a:lnTo>
                <a:lnTo>
                  <a:pt x="4922" y="2592"/>
                </a:lnTo>
                <a:lnTo>
                  <a:pt x="5127" y="2778"/>
                </a:lnTo>
                <a:lnTo>
                  <a:pt x="5145" y="2797"/>
                </a:lnTo>
                <a:lnTo>
                  <a:pt x="5182" y="2816"/>
                </a:lnTo>
                <a:lnTo>
                  <a:pt x="5220" y="2797"/>
                </a:lnTo>
                <a:lnTo>
                  <a:pt x="5257" y="2778"/>
                </a:lnTo>
                <a:lnTo>
                  <a:pt x="5648" y="2387"/>
                </a:lnTo>
                <a:lnTo>
                  <a:pt x="5667" y="2350"/>
                </a:lnTo>
                <a:lnTo>
                  <a:pt x="5667" y="2312"/>
                </a:lnTo>
                <a:lnTo>
                  <a:pt x="5667" y="2294"/>
                </a:lnTo>
                <a:lnTo>
                  <a:pt x="5648" y="2256"/>
                </a:lnTo>
                <a:lnTo>
                  <a:pt x="4791" y="1399"/>
                </a:lnTo>
                <a:lnTo>
                  <a:pt x="5313" y="877"/>
                </a:lnTo>
                <a:lnTo>
                  <a:pt x="5648" y="1213"/>
                </a:lnTo>
                <a:lnTo>
                  <a:pt x="5686" y="1231"/>
                </a:lnTo>
                <a:lnTo>
                  <a:pt x="5742" y="1231"/>
                </a:lnTo>
                <a:lnTo>
                  <a:pt x="5779" y="1213"/>
                </a:lnTo>
                <a:lnTo>
                  <a:pt x="5909" y="1082"/>
                </a:lnTo>
                <a:lnTo>
                  <a:pt x="5928" y="1045"/>
                </a:lnTo>
                <a:lnTo>
                  <a:pt x="5947" y="1007"/>
                </a:lnTo>
                <a:lnTo>
                  <a:pt x="5928" y="970"/>
                </a:lnTo>
                <a:lnTo>
                  <a:pt x="5909" y="933"/>
                </a:lnTo>
                <a:lnTo>
                  <a:pt x="4996" y="20"/>
                </a:lnTo>
                <a:lnTo>
                  <a:pt x="4959" y="1"/>
                </a:lnTo>
                <a:close/>
                <a:moveTo>
                  <a:pt x="3095" y="1268"/>
                </a:moveTo>
                <a:lnTo>
                  <a:pt x="2331" y="2033"/>
                </a:lnTo>
                <a:lnTo>
                  <a:pt x="2983" y="2666"/>
                </a:lnTo>
                <a:lnTo>
                  <a:pt x="3002" y="2704"/>
                </a:lnTo>
                <a:lnTo>
                  <a:pt x="3002" y="2741"/>
                </a:lnTo>
                <a:lnTo>
                  <a:pt x="3002" y="2778"/>
                </a:lnTo>
                <a:lnTo>
                  <a:pt x="2983" y="2797"/>
                </a:lnTo>
                <a:lnTo>
                  <a:pt x="2852" y="2927"/>
                </a:lnTo>
                <a:lnTo>
                  <a:pt x="2815" y="2946"/>
                </a:lnTo>
                <a:lnTo>
                  <a:pt x="2778" y="2965"/>
                </a:lnTo>
                <a:lnTo>
                  <a:pt x="2759" y="2946"/>
                </a:lnTo>
                <a:lnTo>
                  <a:pt x="2722" y="2927"/>
                </a:lnTo>
                <a:lnTo>
                  <a:pt x="2070" y="2294"/>
                </a:lnTo>
                <a:lnTo>
                  <a:pt x="1548" y="2816"/>
                </a:lnTo>
                <a:lnTo>
                  <a:pt x="2200" y="3468"/>
                </a:lnTo>
                <a:lnTo>
                  <a:pt x="2219" y="3487"/>
                </a:lnTo>
                <a:lnTo>
                  <a:pt x="2219" y="3524"/>
                </a:lnTo>
                <a:lnTo>
                  <a:pt x="2219" y="3561"/>
                </a:lnTo>
                <a:lnTo>
                  <a:pt x="2200" y="3598"/>
                </a:lnTo>
                <a:lnTo>
                  <a:pt x="2070" y="3729"/>
                </a:lnTo>
                <a:lnTo>
                  <a:pt x="2032" y="3748"/>
                </a:lnTo>
                <a:lnTo>
                  <a:pt x="1958" y="3748"/>
                </a:lnTo>
                <a:lnTo>
                  <a:pt x="1939" y="3729"/>
                </a:lnTo>
                <a:lnTo>
                  <a:pt x="1287" y="3077"/>
                </a:lnTo>
                <a:lnTo>
                  <a:pt x="988" y="3375"/>
                </a:lnTo>
                <a:lnTo>
                  <a:pt x="914" y="3449"/>
                </a:lnTo>
                <a:lnTo>
                  <a:pt x="858" y="3543"/>
                </a:lnTo>
                <a:lnTo>
                  <a:pt x="802" y="3636"/>
                </a:lnTo>
                <a:lnTo>
                  <a:pt x="765" y="3729"/>
                </a:lnTo>
                <a:lnTo>
                  <a:pt x="728" y="3822"/>
                </a:lnTo>
                <a:lnTo>
                  <a:pt x="709" y="3934"/>
                </a:lnTo>
                <a:lnTo>
                  <a:pt x="709" y="4027"/>
                </a:lnTo>
                <a:lnTo>
                  <a:pt x="709" y="4139"/>
                </a:lnTo>
                <a:lnTo>
                  <a:pt x="802" y="4885"/>
                </a:lnTo>
                <a:lnTo>
                  <a:pt x="19" y="5649"/>
                </a:lnTo>
                <a:lnTo>
                  <a:pt x="1" y="5667"/>
                </a:lnTo>
                <a:lnTo>
                  <a:pt x="1" y="5705"/>
                </a:lnTo>
                <a:lnTo>
                  <a:pt x="1" y="5742"/>
                </a:lnTo>
                <a:lnTo>
                  <a:pt x="19" y="5779"/>
                </a:lnTo>
                <a:lnTo>
                  <a:pt x="150" y="5910"/>
                </a:lnTo>
                <a:lnTo>
                  <a:pt x="187" y="5928"/>
                </a:lnTo>
                <a:lnTo>
                  <a:pt x="262" y="5928"/>
                </a:lnTo>
                <a:lnTo>
                  <a:pt x="280" y="5910"/>
                </a:lnTo>
                <a:lnTo>
                  <a:pt x="1063" y="5146"/>
                </a:lnTo>
                <a:lnTo>
                  <a:pt x="1790" y="5220"/>
                </a:lnTo>
                <a:lnTo>
                  <a:pt x="1995" y="5220"/>
                </a:lnTo>
                <a:lnTo>
                  <a:pt x="2107" y="5201"/>
                </a:lnTo>
                <a:lnTo>
                  <a:pt x="2200" y="5183"/>
                </a:lnTo>
                <a:lnTo>
                  <a:pt x="2293" y="5146"/>
                </a:lnTo>
                <a:lnTo>
                  <a:pt x="2386" y="5090"/>
                </a:lnTo>
                <a:lnTo>
                  <a:pt x="2480" y="5034"/>
                </a:lnTo>
                <a:lnTo>
                  <a:pt x="2554" y="4959"/>
                </a:lnTo>
                <a:lnTo>
                  <a:pt x="4661" y="2853"/>
                </a:lnTo>
                <a:lnTo>
                  <a:pt x="3095" y="1268"/>
                </a:lnTo>
                <a:close/>
              </a:path>
            </a:pathLst>
          </a:custGeom>
          <a:solidFill>
            <a:schemeClr val="accent3"/>
          </a:solidFill>
          <a:ln w="12700">
            <a:solidFill>
              <a:schemeClr val="bg1"/>
            </a:solid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ttangolo 2">
            <a:extLst>
              <a:ext uri="{FF2B5EF4-FFF2-40B4-BE49-F238E27FC236}">
                <a16:creationId xmlns:a16="http://schemas.microsoft.com/office/drawing/2014/main" id="{A8E6260F-D470-42A9-A8D7-C702A835B8B8}"/>
              </a:ext>
            </a:extLst>
          </p:cNvPr>
          <p:cNvSpPr/>
          <p:nvPr/>
        </p:nvSpPr>
        <p:spPr>
          <a:xfrm>
            <a:off x="192731" y="6408049"/>
            <a:ext cx="3172548"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dirty="0">
                <a:solidFill>
                  <a:prstClr val="black"/>
                </a:solidFill>
                <a:latin typeface="Calibri"/>
              </a:rPr>
              <a:t>Fonti icone</a:t>
            </a:r>
            <a:r>
              <a:rPr kumimoji="0" lang="it-IT" sz="1200" b="0" i="0" u="none" strike="noStrike" kern="1200" cap="none" spc="0" normalizeH="0" baseline="0" noProof="0" dirty="0">
                <a:ln>
                  <a:noFill/>
                </a:ln>
                <a:solidFill>
                  <a:prstClr val="black"/>
                </a:solidFill>
                <a:effectLst/>
                <a:uLnTx/>
                <a:uFillTx/>
                <a:latin typeface="Calibri"/>
                <a:ea typeface="+mn-ea"/>
                <a:cs typeface="+mn-cs"/>
              </a:rPr>
              <a:t>: </a:t>
            </a:r>
            <a:r>
              <a:rPr kumimoji="0" lang="it-IT" sz="1200" b="0" i="0" u="none" strike="noStrike" kern="1200" cap="none" spc="0" normalizeH="0" baseline="0" noProof="0" dirty="0">
                <a:ln>
                  <a:noFill/>
                </a:ln>
                <a:solidFill>
                  <a:prstClr val="black"/>
                </a:solidFill>
                <a:effectLst/>
                <a:uLnTx/>
                <a:uFillTx/>
                <a:latin typeface="Calibri"/>
                <a:ea typeface="+mn-ea"/>
                <a:cs typeface="+mn-cs"/>
                <a:hlinkClick r:id="rId4"/>
              </a:rPr>
              <a:t>https://www.slidescarnival.com/</a:t>
            </a:r>
            <a:r>
              <a:rPr kumimoji="0" lang="it-IT" sz="1200" b="0" i="0" u="none" strike="noStrike" kern="1200" cap="none" spc="0" normalizeH="0" baseline="0" noProof="0" dirty="0">
                <a:ln>
                  <a:noFill/>
                </a:ln>
                <a:solidFill>
                  <a:prstClr val="black"/>
                </a:solidFill>
                <a:effectLst/>
                <a:uLnTx/>
                <a:uFillTx/>
                <a:latin typeface="Calibri"/>
                <a:ea typeface="+mn-ea"/>
                <a:cs typeface="+mn-cs"/>
              </a:rPr>
              <a:t> </a:t>
            </a:r>
          </a:p>
        </p:txBody>
      </p:sp>
      <p:sp>
        <p:nvSpPr>
          <p:cNvPr id="4" name="TextBox 3">
            <a:extLst>
              <a:ext uri="{FF2B5EF4-FFF2-40B4-BE49-F238E27FC236}">
                <a16:creationId xmlns:a16="http://schemas.microsoft.com/office/drawing/2014/main" id="{E4013E29-F2BE-4A4A-9C2F-0C9B7A72770F}"/>
              </a:ext>
            </a:extLst>
          </p:cNvPr>
          <p:cNvSpPr txBox="1"/>
          <p:nvPr/>
        </p:nvSpPr>
        <p:spPr>
          <a:xfrm>
            <a:off x="3721122" y="695686"/>
            <a:ext cx="5230147" cy="54784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it-IT" dirty="0">
                <a:latin typeface="Calibri Light" panose="020F0302020204030204" pitchFamily="34" charset="0"/>
                <a:cs typeface="Calibri Light" panose="020F0302020204030204" pitchFamily="34" charset="0"/>
              </a:rPr>
              <a:t>Su Facebook, puoi iscriverti a vari «Gruppi» legati ai più svariati argomenti. Alcuni di loro sono Gruppi di mutuo aiuto dedicati allo scambio di informazioni e alla condivisione di esperienze. Inoltre, permettono ai membri di dare e ricevere supporto a vicenda rispetto all’argomento o problema che li accomuna.</a:t>
            </a:r>
            <a:br>
              <a:rPr lang="it-IT" dirty="0">
                <a:latin typeface="Calibri Light" panose="020F0302020204030204" pitchFamily="34" charset="0"/>
                <a:cs typeface="Calibri Light" panose="020F0302020204030204" pitchFamily="34" charset="0"/>
              </a:rPr>
            </a:br>
            <a:endParaRPr lang="it-IT" sz="1200" dirty="0">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it-IT" dirty="0">
                <a:latin typeface="Calibri Light" panose="020F0302020204030204" pitchFamily="34" charset="0"/>
                <a:cs typeface="Calibri Light" panose="020F0302020204030204" pitchFamily="34" charset="0"/>
              </a:rPr>
              <a:t>Ci sono gruppi di mutuo aiuto dove puoi parlare di una specifica malattia, di un lutto o del recupero e sopravvivenza.</a:t>
            </a:r>
            <a:br>
              <a:rPr lang="it-IT" dirty="0">
                <a:latin typeface="Calibri Light" panose="020F0302020204030204" pitchFamily="34" charset="0"/>
                <a:cs typeface="Calibri Light" panose="020F0302020204030204" pitchFamily="34" charset="0"/>
              </a:rPr>
            </a:br>
            <a:endParaRPr lang="it-IT" sz="1200" dirty="0">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it-IT" dirty="0">
                <a:latin typeface="Calibri Light" panose="020F0302020204030204" pitchFamily="34" charset="0"/>
                <a:cs typeface="Calibri Light" panose="020F0302020204030204" pitchFamily="34" charset="0"/>
              </a:rPr>
              <a:t>Alcuni di questi gruppi sono pubblici (i tuoi amici di FB possono vedere se ti sei iscritto) altri sono privati (i tuoi amici di FB non vedranno se fai parte di uno di questi gruppi).</a:t>
            </a:r>
          </a:p>
          <a:p>
            <a:pPr marL="342900" indent="-342900">
              <a:buFont typeface="Arial" panose="020B0604020202020204" pitchFamily="34" charset="0"/>
              <a:buChar char="•"/>
            </a:pPr>
            <a:endParaRPr lang="it-IT" sz="1200" dirty="0">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it-IT" dirty="0">
                <a:latin typeface="Calibri Light" panose="020F0302020204030204" pitchFamily="34" charset="0"/>
                <a:cs typeface="Calibri Light" panose="020F0302020204030204" pitchFamily="34" charset="0"/>
              </a:rPr>
              <a:t>Solitamente, i gruppi privati sono preferiti quando l’argomento è sensibile in modo da rispettare la privacy dei suoi membri.</a:t>
            </a:r>
          </a:p>
        </p:txBody>
      </p:sp>
    </p:spTree>
    <p:extLst>
      <p:ext uri="{BB962C8B-B14F-4D97-AF65-F5344CB8AC3E}">
        <p14:creationId xmlns:p14="http://schemas.microsoft.com/office/powerpoint/2010/main" val="3433569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9138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C24DF88-E9A9-49EA-B0F2-C550043DF0F6}"/>
              </a:ext>
            </a:extLst>
          </p:cNvPr>
          <p:cNvSpPr txBox="1"/>
          <p:nvPr/>
        </p:nvSpPr>
        <p:spPr>
          <a:xfrm>
            <a:off x="323528" y="548680"/>
            <a:ext cx="4536504" cy="1938992"/>
          </a:xfrm>
          <a:prstGeom prst="rect">
            <a:avLst/>
          </a:prstGeom>
          <a:noFill/>
        </p:spPr>
        <p:txBody>
          <a:bodyPr wrap="square" rtlCol="0">
            <a:spAutoFit/>
          </a:bodyPr>
          <a:lstStyle/>
          <a:p>
            <a:r>
              <a:rPr lang="it-IT" sz="6000" b="1" dirty="0">
                <a:solidFill>
                  <a:schemeClr val="bg1"/>
                </a:solidFill>
                <a:effectLst>
                  <a:outerShdw blurRad="38100" dist="38100" dir="2700000" algn="tl">
                    <a:srgbClr val="000000">
                      <a:alpha val="43137"/>
                    </a:srgbClr>
                  </a:outerShdw>
                </a:effectLst>
              </a:rPr>
              <a:t>1° parte</a:t>
            </a:r>
            <a:br>
              <a:rPr lang="it-IT" sz="6000" b="1" dirty="0">
                <a:solidFill>
                  <a:schemeClr val="bg1"/>
                </a:solidFill>
                <a:effectLst>
                  <a:outerShdw blurRad="38100" dist="38100" dir="2700000" algn="tl">
                    <a:srgbClr val="000000">
                      <a:alpha val="43137"/>
                    </a:srgbClr>
                  </a:outerShdw>
                </a:effectLst>
              </a:rPr>
            </a:br>
            <a:r>
              <a:rPr lang="it-IT" sz="6000" b="1" dirty="0">
                <a:solidFill>
                  <a:schemeClr val="bg1"/>
                </a:solidFill>
                <a:effectLst>
                  <a:outerShdw blurRad="38100" dist="38100" dir="2700000" algn="tl">
                    <a:srgbClr val="000000">
                      <a:alpha val="43137"/>
                    </a:srgbClr>
                  </a:outerShdw>
                </a:effectLst>
              </a:rPr>
              <a:t>DEFINIZIONI</a:t>
            </a:r>
          </a:p>
        </p:txBody>
      </p:sp>
    </p:spTree>
    <p:extLst>
      <p:ext uri="{BB962C8B-B14F-4D97-AF65-F5344CB8AC3E}">
        <p14:creationId xmlns:p14="http://schemas.microsoft.com/office/powerpoint/2010/main" val="1264771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4572000" y="335845"/>
            <a:ext cx="3960440" cy="92333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rPr>
              <a:t>FACEBOOK</a:t>
            </a:r>
            <a:endParaRPr kumimoji="0" lang="it-IT" sz="5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endParaRPr>
          </a:p>
        </p:txBody>
      </p:sp>
      <p:sp>
        <p:nvSpPr>
          <p:cNvPr id="3" name="Rettangolo 2">
            <a:extLst>
              <a:ext uri="{FF2B5EF4-FFF2-40B4-BE49-F238E27FC236}">
                <a16:creationId xmlns:a16="http://schemas.microsoft.com/office/drawing/2014/main" id="{704EA477-7E55-416A-8743-57EBC6A38958}"/>
              </a:ext>
            </a:extLst>
          </p:cNvPr>
          <p:cNvSpPr/>
          <p:nvPr/>
        </p:nvSpPr>
        <p:spPr>
          <a:xfrm>
            <a:off x="539552" y="1732421"/>
            <a:ext cx="8208912" cy="4708981"/>
          </a:xfrm>
          <a:prstGeom prst="rect">
            <a:avLst/>
          </a:prstGeom>
        </p:spPr>
        <p:txBody>
          <a:bodyPr wrap="square">
            <a:spAutoFit/>
          </a:bodyPr>
          <a:lstStyle/>
          <a:p>
            <a:pPr marL="285750" lvl="0" indent="-285750">
              <a:buClr>
                <a:srgbClr val="4BACC6">
                  <a:lumMod val="75000"/>
                </a:srgbClr>
              </a:buClr>
              <a:buFont typeface="Arial" panose="020B0604020202020204" pitchFamily="34" charset="0"/>
              <a:buChar char="•"/>
              <a:defRPr/>
            </a:pPr>
            <a:r>
              <a:rPr lang="it-IT" sz="2800" dirty="0">
                <a:latin typeface="Calibri Light" panose="020F0302020204030204" pitchFamily="34" charset="0"/>
                <a:cs typeface="Calibri Light" panose="020F0302020204030204" pitchFamily="34" charset="0"/>
              </a:rPr>
              <a:t>Facebook è un social media online e una delle più grandi società di servizi di social network, fondata da Mark Zuckerberg e altri</a:t>
            </a:r>
          </a:p>
          <a:p>
            <a:pPr lvl="0">
              <a:buClr>
                <a:srgbClr val="4BACC6">
                  <a:lumMod val="75000"/>
                </a:srgbClr>
              </a:buClr>
              <a:defRPr/>
            </a:pPr>
            <a:endParaRPr lang="it-IT" sz="28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it-IT" sz="2800" dirty="0">
                <a:latin typeface="Calibri Light" panose="020F0302020204030204" pitchFamily="34" charset="0"/>
                <a:cs typeface="Calibri Light" panose="020F0302020204030204" pitchFamily="34" charset="0"/>
              </a:rPr>
              <a:t>Puoi accedere a Facebook tramite </a:t>
            </a:r>
            <a:r>
              <a:rPr lang="it-IT" sz="2800" b="1" dirty="0">
                <a:latin typeface="Calibri Light" panose="020F0302020204030204" pitchFamily="34" charset="0"/>
                <a:cs typeface="Calibri Light" panose="020F0302020204030204" pitchFamily="34" charset="0"/>
              </a:rPr>
              <a:t>dispositivi che si connettono a internet</a:t>
            </a:r>
            <a:r>
              <a:rPr lang="it-IT" sz="2800" dirty="0">
                <a:latin typeface="Calibri Light" panose="020F0302020204030204" pitchFamily="34" charset="0"/>
                <a:cs typeface="Calibri Light" panose="020F0302020204030204" pitchFamily="34" charset="0"/>
              </a:rPr>
              <a:t> (PC, tablet e smartphone)</a:t>
            </a:r>
          </a:p>
          <a:p>
            <a:pPr marL="285750" lvl="0" indent="-285750">
              <a:buClr>
                <a:srgbClr val="4BACC6">
                  <a:lumMod val="75000"/>
                </a:srgbClr>
              </a:buClr>
              <a:buFont typeface="Arial" panose="020B0604020202020204" pitchFamily="34" charset="0"/>
              <a:buChar char="•"/>
              <a:defRPr/>
            </a:pPr>
            <a:endParaRPr lang="it-IT" sz="28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it-IT" sz="2800" dirty="0">
                <a:latin typeface="Calibri Light" panose="020F0302020204030204" pitchFamily="34" charset="0"/>
                <a:cs typeface="Calibri Light" panose="020F0302020204030204" pitchFamily="34" charset="0"/>
              </a:rPr>
              <a:t>Facebook  è disponibile </a:t>
            </a:r>
            <a:r>
              <a:rPr lang="it-IT" sz="2800" b="1" dirty="0">
                <a:latin typeface="Calibri Light" panose="020F0302020204030204" pitchFamily="34" charset="0"/>
                <a:cs typeface="Calibri Light" panose="020F0302020204030204" pitchFamily="34" charset="0"/>
              </a:rPr>
              <a:t>online</a:t>
            </a:r>
            <a:r>
              <a:rPr lang="it-IT" sz="2800" dirty="0">
                <a:latin typeface="Calibri Light" panose="020F0302020204030204" pitchFamily="34" charset="0"/>
                <a:cs typeface="Calibri Light" panose="020F0302020204030204" pitchFamily="34" charset="0"/>
              </a:rPr>
              <a:t> (</a:t>
            </a:r>
            <a:r>
              <a:rPr lang="it-IT" sz="2800" dirty="0">
                <a:latin typeface="Calibri Light" panose="020F0302020204030204" pitchFamily="34" charset="0"/>
                <a:cs typeface="Calibri Light" panose="020F0302020204030204" pitchFamily="34" charset="0"/>
                <a:hlinkClick r:id="rId4"/>
              </a:rPr>
              <a:t>www.facebook.com</a:t>
            </a:r>
            <a:r>
              <a:rPr lang="it-IT" sz="2800" dirty="0">
                <a:latin typeface="Calibri Light" panose="020F0302020204030204" pitchFamily="34" charset="0"/>
                <a:cs typeface="Calibri Light" panose="020F0302020204030204" pitchFamily="34" charset="0"/>
              </a:rPr>
              <a:t>) o via </a:t>
            </a:r>
            <a:r>
              <a:rPr lang="it-IT" sz="2800" b="1" dirty="0">
                <a:latin typeface="Calibri Light" panose="020F0302020204030204" pitchFamily="34" charset="0"/>
                <a:cs typeface="Calibri Light" panose="020F0302020204030204" pitchFamily="34" charset="0"/>
              </a:rPr>
              <a:t>App</a:t>
            </a:r>
            <a:r>
              <a:rPr lang="it-IT" sz="2800" dirty="0">
                <a:latin typeface="Calibri Light" panose="020F0302020204030204" pitchFamily="34" charset="0"/>
                <a:cs typeface="Calibri Light" panose="020F0302020204030204" pitchFamily="34" charset="0"/>
              </a:rPr>
              <a:t> (sullo store Android e IOS)</a:t>
            </a:r>
          </a:p>
          <a:p>
            <a:pPr marR="0" lvl="0" algn="l" defTabSz="914400" rtl="0" eaLnBrk="1" fontAlgn="auto" latinLnBrk="0" hangingPunct="1">
              <a:lnSpc>
                <a:spcPct val="100000"/>
              </a:lnSpc>
              <a:spcBef>
                <a:spcPts val="0"/>
              </a:spcBef>
              <a:spcAft>
                <a:spcPts val="0"/>
              </a:spcAft>
              <a:buClr>
                <a:srgbClr val="4BACC6">
                  <a:lumMod val="75000"/>
                </a:srgbClr>
              </a:buClr>
              <a:buSzTx/>
              <a:tabLst/>
              <a:defRPr/>
            </a:pPr>
            <a:endParaRPr kumimoji="0" lang="it-IT" sz="2400" b="1"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
                <a:srgbClr val="4BACC6">
                  <a:lumMod val="75000"/>
                </a:srgbClr>
              </a:buClr>
              <a:buSzTx/>
              <a:buFont typeface="Arial" panose="020B0604020202020204" pitchFamily="34" charset="0"/>
              <a:buChar char="•"/>
              <a:tabLst/>
              <a:defRPr/>
            </a:pPr>
            <a:endParaRPr kumimoji="0" lang="it-IT" sz="2400" b="1"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pic>
        <p:nvPicPr>
          <p:cNvPr id="1026" name="Picture 2" descr="Image result for facebook">
            <a:extLst>
              <a:ext uri="{FF2B5EF4-FFF2-40B4-BE49-F238E27FC236}">
                <a16:creationId xmlns:a16="http://schemas.microsoft.com/office/drawing/2014/main" id="{1C0235EB-E80B-490A-9269-429E0C4B74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103836"/>
            <a:ext cx="1060972" cy="1060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2021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1866649" y="335845"/>
            <a:ext cx="7025831" cy="707886"/>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4000" b="1" dirty="0">
                <a:solidFill>
                  <a:prstClr val="black"/>
                </a:solidFill>
                <a:effectLst>
                  <a:outerShdw blurRad="38100" dist="38100" dir="2700000" algn="tl">
                    <a:srgbClr val="000000">
                      <a:alpha val="43137"/>
                    </a:srgbClr>
                  </a:outerShdw>
                </a:effectLst>
                <a:latin typeface="Calibri"/>
                <a:cs typeface="Calibri Light" panose="020F0302020204030204" pitchFamily="34" charset="0"/>
              </a:rPr>
              <a:t>PASSI PRINCIPALI &amp; </a:t>
            </a:r>
            <a:r>
              <a:rPr kumimoji="0" lang="en-US" sz="4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rPr>
              <a:t>FUNZIONI</a:t>
            </a:r>
            <a:endParaRPr kumimoji="0" lang="it-IT" sz="4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Calibri Light" panose="020F0302020204030204" pitchFamily="34" charset="0"/>
            </a:endParaRPr>
          </a:p>
        </p:txBody>
      </p:sp>
      <p:sp>
        <p:nvSpPr>
          <p:cNvPr id="3" name="Rettangolo 2">
            <a:extLst>
              <a:ext uri="{FF2B5EF4-FFF2-40B4-BE49-F238E27FC236}">
                <a16:creationId xmlns:a16="http://schemas.microsoft.com/office/drawing/2014/main" id="{704EA477-7E55-416A-8743-57EBC6A38958}"/>
              </a:ext>
            </a:extLst>
          </p:cNvPr>
          <p:cNvSpPr/>
          <p:nvPr/>
        </p:nvSpPr>
        <p:spPr>
          <a:xfrm>
            <a:off x="1107356" y="1960017"/>
            <a:ext cx="6929288" cy="4493538"/>
          </a:xfrm>
          <a:prstGeom prst="rect">
            <a:avLst/>
          </a:prstGeom>
        </p:spPr>
        <p:txBody>
          <a:bodyPr wrap="square" anchor="t">
            <a:spAutoFit/>
          </a:bodyPr>
          <a:lstStyle/>
          <a:p>
            <a:pPr marL="285750" lvl="0" indent="-285750">
              <a:buClr>
                <a:srgbClr val="4BACC6">
                  <a:lumMod val="75000"/>
                </a:srgbClr>
              </a:buClr>
              <a:buFont typeface="Arial" panose="020B0604020202020204" pitchFamily="34" charset="0"/>
              <a:buChar char="•"/>
              <a:defRPr/>
            </a:pPr>
            <a:r>
              <a:rPr lang="en-US" sz="2600" dirty="0" err="1">
                <a:latin typeface="Calibri Light" panose="020F0302020204030204" pitchFamily="34" charset="0"/>
                <a:cs typeface="Calibri Light" panose="020F0302020204030204" pitchFamily="34" charset="0"/>
              </a:rPr>
              <a:t>Scarica</a:t>
            </a:r>
            <a:r>
              <a:rPr lang="en-US" sz="2600" dirty="0">
                <a:latin typeface="Calibri Light" panose="020F0302020204030204" pitchFamily="34" charset="0"/>
                <a:cs typeface="Calibri Light" panose="020F0302020204030204" pitchFamily="34" charset="0"/>
              </a:rPr>
              <a:t> </a:t>
            </a:r>
            <a:r>
              <a:rPr lang="en-US" sz="2600" b="1" dirty="0" err="1">
                <a:latin typeface="Calibri Light" panose="020F0302020204030204" pitchFamily="34" charset="0"/>
                <a:cs typeface="Calibri Light" panose="020F0302020204030204" pitchFamily="34" charset="0"/>
              </a:rPr>
              <a:t>l’App</a:t>
            </a:r>
            <a:r>
              <a:rPr lang="en-US" sz="2600" dirty="0">
                <a:latin typeface="Calibri Light" panose="020F0302020204030204" pitchFamily="34" charset="0"/>
                <a:cs typeface="Calibri Light" panose="020F0302020204030204" pitchFamily="34" charset="0"/>
              </a:rPr>
              <a:t> di </a:t>
            </a:r>
            <a:r>
              <a:rPr lang="en-US" sz="2600" b="1" dirty="0">
                <a:latin typeface="Calibri Light" panose="020F0302020204030204" pitchFamily="34" charset="0"/>
                <a:cs typeface="Calibri Light" panose="020F0302020204030204" pitchFamily="34" charset="0"/>
              </a:rPr>
              <a:t>Facebook</a:t>
            </a:r>
          </a:p>
          <a:p>
            <a:pPr marL="285750" lvl="0" indent="-285750">
              <a:buClr>
                <a:srgbClr val="4BACC6">
                  <a:lumMod val="75000"/>
                </a:srgbClr>
              </a:buClr>
              <a:buFont typeface="Arial" panose="020B0604020202020204" pitchFamily="34" charset="0"/>
              <a:buChar char="•"/>
              <a:defRPr/>
            </a:pPr>
            <a:endParaRPr lang="en-US" sz="2600" dirty="0">
              <a:latin typeface="Calibri Light" panose="020F0302020204030204" pitchFamily="34" charset="0"/>
              <a:cs typeface="Calibri Light" panose="020F0302020204030204" pitchFamily="34" charset="0"/>
            </a:endParaRPr>
          </a:p>
          <a:p>
            <a:pPr marL="285750" indent="-285750">
              <a:buClr>
                <a:srgbClr val="4BACC6">
                  <a:lumMod val="75000"/>
                </a:srgbClr>
              </a:buClr>
              <a:buFont typeface="Arial" panose="020B0604020202020204" pitchFamily="34" charset="0"/>
              <a:buChar char="•"/>
              <a:defRPr/>
            </a:pPr>
            <a:r>
              <a:rPr lang="en-US" sz="2600" b="1" dirty="0" err="1">
                <a:latin typeface="Calibri Light"/>
                <a:cs typeface="Calibri Light"/>
              </a:rPr>
              <a:t>Registrati</a:t>
            </a:r>
            <a:r>
              <a:rPr lang="en-US" sz="2600" b="1" dirty="0">
                <a:latin typeface="Calibri Light"/>
                <a:cs typeface="Calibri Light"/>
              </a:rPr>
              <a:t> </a:t>
            </a:r>
            <a:r>
              <a:rPr lang="en-US" sz="2600" dirty="0" err="1">
                <a:latin typeface="Calibri Light"/>
                <a:cs typeface="Calibri Light"/>
              </a:rPr>
              <a:t>alla</a:t>
            </a:r>
            <a:r>
              <a:rPr lang="en-US" sz="2600" dirty="0">
                <a:latin typeface="Calibri Light"/>
                <a:cs typeface="Calibri Light"/>
              </a:rPr>
              <a:t> </a:t>
            </a:r>
            <a:r>
              <a:rPr lang="en-US" sz="2600" dirty="0" err="1">
                <a:latin typeface="Calibri Light"/>
                <a:cs typeface="Calibri Light"/>
              </a:rPr>
              <a:t>piattaforma</a:t>
            </a:r>
            <a:endParaRPr lang="en-US" sz="2600" dirty="0">
              <a:latin typeface="Calibri Light"/>
              <a:cs typeface="Calibri Light"/>
            </a:endParaRPr>
          </a:p>
          <a:p>
            <a:pPr marL="285750" lvl="0" indent="-285750">
              <a:buClr>
                <a:srgbClr val="4BACC6">
                  <a:lumMod val="75000"/>
                </a:srgbClr>
              </a:buClr>
              <a:buFont typeface="Arial" panose="020B0604020202020204" pitchFamily="34" charset="0"/>
              <a:buChar char="•"/>
              <a:defRPr/>
            </a:pPr>
            <a:endParaRPr lang="en-US" sz="26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en-US" sz="2600" dirty="0" err="1">
                <a:latin typeface="Calibri Light" panose="020F0302020204030204" pitchFamily="34" charset="0"/>
                <a:cs typeface="Calibri Light" panose="020F0302020204030204" pitchFamily="34" charset="0"/>
              </a:rPr>
              <a:t>Crea</a:t>
            </a:r>
            <a:r>
              <a:rPr lang="en-US" sz="2600" dirty="0">
                <a:latin typeface="Calibri Light" panose="020F0302020204030204" pitchFamily="34" charset="0"/>
                <a:cs typeface="Calibri Light" panose="020F0302020204030204" pitchFamily="34" charset="0"/>
              </a:rPr>
              <a:t> </a:t>
            </a:r>
            <a:r>
              <a:rPr lang="en-US" sz="2600" dirty="0" err="1">
                <a:latin typeface="Calibri Light" panose="020F0302020204030204" pitchFamily="34" charset="0"/>
                <a:cs typeface="Calibri Light" panose="020F0302020204030204" pitchFamily="34" charset="0"/>
              </a:rPr>
              <a:t>il</a:t>
            </a:r>
            <a:r>
              <a:rPr lang="en-US" sz="2600" dirty="0">
                <a:latin typeface="Calibri Light" panose="020F0302020204030204" pitchFamily="34" charset="0"/>
                <a:cs typeface="Calibri Light" panose="020F0302020204030204" pitchFamily="34" charset="0"/>
              </a:rPr>
              <a:t> </a:t>
            </a:r>
            <a:r>
              <a:rPr lang="en-US" sz="2600" dirty="0" err="1">
                <a:latin typeface="Calibri Light" panose="020F0302020204030204" pitchFamily="34" charset="0"/>
                <a:cs typeface="Calibri Light" panose="020F0302020204030204" pitchFamily="34" charset="0"/>
              </a:rPr>
              <a:t>tuo</a:t>
            </a:r>
            <a:r>
              <a:rPr lang="en-US" sz="2600" dirty="0">
                <a:latin typeface="Calibri Light" panose="020F0302020204030204" pitchFamily="34" charset="0"/>
                <a:cs typeface="Calibri Light" panose="020F0302020204030204" pitchFamily="34" charset="0"/>
              </a:rPr>
              <a:t> </a:t>
            </a:r>
            <a:r>
              <a:rPr lang="en-US" sz="2600" b="1" dirty="0">
                <a:latin typeface="Calibri Light" panose="020F0302020204030204" pitchFamily="34" charset="0"/>
                <a:cs typeface="Calibri Light" panose="020F0302020204030204" pitchFamily="34" charset="0"/>
              </a:rPr>
              <a:t>profile </a:t>
            </a:r>
            <a:r>
              <a:rPr lang="en-US" sz="2600" b="1" dirty="0" err="1">
                <a:latin typeface="Calibri Light" panose="020F0302020204030204" pitchFamily="34" charset="0"/>
                <a:cs typeface="Calibri Light" panose="020F0302020204030204" pitchFamily="34" charset="0"/>
              </a:rPr>
              <a:t>personale</a:t>
            </a:r>
            <a:r>
              <a:rPr lang="en-US" sz="2600" dirty="0">
                <a:latin typeface="Calibri Light" panose="020F0302020204030204" pitchFamily="34" charset="0"/>
                <a:cs typeface="Calibri Light" panose="020F0302020204030204" pitchFamily="34" charset="0"/>
              </a:rPr>
              <a:t>: </a:t>
            </a:r>
            <a:r>
              <a:rPr lang="en-US" sz="2600" dirty="0" err="1">
                <a:latin typeface="Calibri Light" panose="020F0302020204030204" pitchFamily="34" charset="0"/>
                <a:cs typeface="Calibri Light" panose="020F0302020204030204" pitchFamily="34" charset="0"/>
              </a:rPr>
              <a:t>puoi</a:t>
            </a:r>
            <a:r>
              <a:rPr lang="en-US" sz="2600" dirty="0">
                <a:latin typeface="Calibri Light" panose="020F0302020204030204" pitchFamily="34" charset="0"/>
                <a:cs typeface="Calibri Light" panose="020F0302020204030204" pitchFamily="34" charset="0"/>
              </a:rPr>
              <a:t> </a:t>
            </a:r>
            <a:r>
              <a:rPr lang="en-US" sz="2600" dirty="0" err="1">
                <a:latin typeface="Calibri Light" panose="020F0302020204030204" pitchFamily="34" charset="0"/>
                <a:cs typeface="Calibri Light" panose="020F0302020204030204" pitchFamily="34" charset="0"/>
              </a:rPr>
              <a:t>scrivere</a:t>
            </a:r>
            <a:r>
              <a:rPr lang="en-US" sz="2600" dirty="0">
                <a:latin typeface="Calibri Light" panose="020F0302020204030204" pitchFamily="34" charset="0"/>
                <a:cs typeface="Calibri Light" panose="020F0302020204030204" pitchFamily="34" charset="0"/>
              </a:rPr>
              <a:t> </a:t>
            </a:r>
            <a:r>
              <a:rPr lang="en-US" sz="2600" dirty="0" err="1">
                <a:latin typeface="Calibri Light" panose="020F0302020204030204" pitchFamily="34" charset="0"/>
                <a:cs typeface="Calibri Light" panose="020F0302020204030204" pitchFamily="34" charset="0"/>
              </a:rPr>
              <a:t>alcune</a:t>
            </a:r>
            <a:r>
              <a:rPr lang="en-US" sz="2600" dirty="0">
                <a:latin typeface="Calibri Light" panose="020F0302020204030204" pitchFamily="34" charset="0"/>
                <a:cs typeface="Calibri Light" panose="020F0302020204030204" pitchFamily="34" charset="0"/>
              </a:rPr>
              <a:t> </a:t>
            </a:r>
            <a:r>
              <a:rPr lang="en-US" sz="2600" dirty="0" err="1">
                <a:latin typeface="Calibri Light" panose="020F0302020204030204" pitchFamily="34" charset="0"/>
                <a:cs typeface="Calibri Light" panose="020F0302020204030204" pitchFamily="34" charset="0"/>
              </a:rPr>
              <a:t>informazioni</a:t>
            </a:r>
            <a:r>
              <a:rPr lang="en-US" sz="2600" dirty="0">
                <a:latin typeface="Calibri Light" panose="020F0302020204030204" pitchFamily="34" charset="0"/>
                <a:cs typeface="Calibri Light" panose="020F0302020204030204" pitchFamily="34" charset="0"/>
              </a:rPr>
              <a:t> </a:t>
            </a:r>
            <a:r>
              <a:rPr lang="en-US" sz="2600" dirty="0" err="1">
                <a:latin typeface="Calibri Light" panose="020F0302020204030204" pitchFamily="34" charset="0"/>
                <a:cs typeface="Calibri Light" panose="020F0302020204030204" pitchFamily="34" charset="0"/>
              </a:rPr>
              <a:t>su</a:t>
            </a:r>
            <a:r>
              <a:rPr lang="en-US" sz="2600" dirty="0">
                <a:latin typeface="Calibri Light" panose="020F0302020204030204" pitchFamily="34" charset="0"/>
                <a:cs typeface="Calibri Light" panose="020F0302020204030204" pitchFamily="34" charset="0"/>
              </a:rPr>
              <a:t> di </a:t>
            </a:r>
            <a:r>
              <a:rPr lang="en-US" sz="2600" dirty="0" err="1">
                <a:latin typeface="Calibri Light" panose="020F0302020204030204" pitchFamily="34" charset="0"/>
                <a:cs typeface="Calibri Light" panose="020F0302020204030204" pitchFamily="34" charset="0"/>
              </a:rPr>
              <a:t>te</a:t>
            </a:r>
            <a:endParaRPr lang="en-US" sz="2600" dirty="0">
              <a:latin typeface="Calibri Light" panose="020F0302020204030204" pitchFamily="34" charset="0"/>
              <a:cs typeface="Calibri Light" panose="020F0302020204030204" pitchFamily="34" charset="0"/>
            </a:endParaRPr>
          </a:p>
          <a:p>
            <a:pPr lvl="0">
              <a:buClr>
                <a:srgbClr val="4BACC6">
                  <a:lumMod val="75000"/>
                </a:srgbClr>
              </a:buClr>
              <a:defRPr/>
            </a:pPr>
            <a:endParaRPr lang="en-US" sz="2600" dirty="0">
              <a:latin typeface="Calibri Light" panose="020F0302020204030204" pitchFamily="34" charset="0"/>
              <a:cs typeface="Calibri Light" panose="020F0302020204030204" pitchFamily="34" charset="0"/>
            </a:endParaRPr>
          </a:p>
          <a:p>
            <a:pPr marL="285750" indent="-285750">
              <a:buClr>
                <a:srgbClr val="4BACC6">
                  <a:lumMod val="75000"/>
                </a:srgbClr>
              </a:buClr>
              <a:buFont typeface="Arial" panose="020B0604020202020204" pitchFamily="34" charset="0"/>
              <a:buChar char="•"/>
              <a:defRPr/>
            </a:pPr>
            <a:r>
              <a:rPr lang="en-US" sz="2600" b="1" dirty="0">
                <a:latin typeface="Calibri Light"/>
                <a:cs typeface="Calibri Light"/>
              </a:rPr>
              <a:t>Condividi</a:t>
            </a:r>
            <a:r>
              <a:rPr lang="en-US" sz="2600" dirty="0">
                <a:latin typeface="Calibri Light"/>
                <a:cs typeface="Calibri Light"/>
              </a:rPr>
              <a:t> note, </a:t>
            </a:r>
            <a:r>
              <a:rPr lang="en-US" sz="2600" dirty="0" err="1">
                <a:latin typeface="Calibri Light"/>
                <a:cs typeface="Calibri Light"/>
              </a:rPr>
              <a:t>foto</a:t>
            </a:r>
            <a:r>
              <a:rPr lang="en-US" sz="2600" dirty="0">
                <a:latin typeface="Calibri Light"/>
                <a:cs typeface="Calibri Light"/>
              </a:rPr>
              <a:t>, video, link, </a:t>
            </a:r>
            <a:r>
              <a:rPr lang="en-US" sz="2600" dirty="0" err="1">
                <a:latin typeface="Calibri Light"/>
                <a:cs typeface="Calibri Light"/>
              </a:rPr>
              <a:t>ecc</a:t>
            </a:r>
            <a:r>
              <a:rPr lang="en-US" sz="2600" dirty="0">
                <a:latin typeface="Calibri Light"/>
                <a:cs typeface="Calibri Light"/>
              </a:rPr>
              <a:t>. </a:t>
            </a:r>
            <a:r>
              <a:rPr lang="en-US" sz="2600" b="1" dirty="0" err="1">
                <a:latin typeface="Calibri Light"/>
                <a:cs typeface="Calibri Light"/>
              </a:rPr>
              <a:t>Pubblicando</a:t>
            </a:r>
            <a:r>
              <a:rPr lang="en-US" sz="2600" dirty="0">
                <a:latin typeface="Calibri Light"/>
                <a:cs typeface="Calibri Light"/>
              </a:rPr>
              <a:t> </a:t>
            </a:r>
            <a:r>
              <a:rPr lang="en-US" sz="2600" dirty="0" err="1">
                <a:latin typeface="Calibri Light"/>
                <a:cs typeface="Calibri Light"/>
              </a:rPr>
              <a:t>sulla</a:t>
            </a:r>
            <a:r>
              <a:rPr lang="en-US" sz="2600" dirty="0">
                <a:latin typeface="Calibri Light"/>
                <a:cs typeface="Calibri Light"/>
              </a:rPr>
              <a:t> </a:t>
            </a:r>
            <a:r>
              <a:rPr lang="en-US" sz="2600" dirty="0" err="1">
                <a:latin typeface="Calibri Light"/>
                <a:cs typeface="Calibri Light"/>
              </a:rPr>
              <a:t>tua</a:t>
            </a:r>
            <a:r>
              <a:rPr lang="en-US" sz="2600" dirty="0">
                <a:latin typeface="Calibri Light"/>
                <a:cs typeface="Calibri Light"/>
              </a:rPr>
              <a:t> </a:t>
            </a:r>
            <a:r>
              <a:rPr lang="en-US" sz="2600" b="1" dirty="0" err="1">
                <a:latin typeface="Calibri Light"/>
                <a:cs typeface="Calibri Light"/>
              </a:rPr>
              <a:t>bacheca</a:t>
            </a:r>
            <a:r>
              <a:rPr lang="en-US" sz="2600" b="1" dirty="0">
                <a:latin typeface="Calibri Light"/>
                <a:cs typeface="Calibri Light"/>
              </a:rPr>
              <a:t> di Facebook </a:t>
            </a:r>
            <a:r>
              <a:rPr lang="en-US" sz="2600" dirty="0">
                <a:latin typeface="Calibri Light"/>
                <a:cs typeface="Calibri Light"/>
              </a:rPr>
              <a:t>(</a:t>
            </a:r>
            <a:r>
              <a:rPr lang="en-US" sz="2600" dirty="0" err="1">
                <a:latin typeface="Calibri Light"/>
                <a:cs typeface="Calibri Light"/>
              </a:rPr>
              <a:t>presta</a:t>
            </a:r>
            <a:r>
              <a:rPr lang="en-US" sz="2600" dirty="0">
                <a:latin typeface="Calibri Light"/>
                <a:cs typeface="Calibri Light"/>
              </a:rPr>
              <a:t> </a:t>
            </a:r>
            <a:r>
              <a:rPr lang="en-US" sz="2600" dirty="0" err="1">
                <a:latin typeface="Calibri Light"/>
                <a:cs typeface="Calibri Light"/>
              </a:rPr>
              <a:t>attenzione</a:t>
            </a:r>
            <a:r>
              <a:rPr lang="en-US" sz="2600" dirty="0">
                <a:latin typeface="Calibri Light"/>
                <a:cs typeface="Calibri Light"/>
              </a:rPr>
              <a:t> </a:t>
            </a:r>
            <a:r>
              <a:rPr lang="en-US" sz="2600" dirty="0" err="1">
                <a:latin typeface="Calibri Light"/>
                <a:cs typeface="Calibri Light"/>
              </a:rPr>
              <a:t>alle</a:t>
            </a:r>
            <a:r>
              <a:rPr lang="en-US" sz="2600" dirty="0">
                <a:latin typeface="Calibri Light"/>
                <a:cs typeface="Calibri Light"/>
              </a:rPr>
              <a:t> </a:t>
            </a:r>
            <a:r>
              <a:rPr lang="en-US" sz="2600" dirty="0" err="1">
                <a:latin typeface="Calibri Light"/>
                <a:cs typeface="Calibri Light"/>
              </a:rPr>
              <a:t>impostazioni</a:t>
            </a:r>
            <a:r>
              <a:rPr lang="en-US" sz="2600" dirty="0">
                <a:latin typeface="Calibri Light"/>
                <a:cs typeface="Calibri Light"/>
              </a:rPr>
              <a:t> </a:t>
            </a:r>
            <a:r>
              <a:rPr lang="en-US" sz="2600" dirty="0" err="1">
                <a:latin typeface="Calibri Light"/>
                <a:cs typeface="Calibri Light"/>
              </a:rPr>
              <a:t>della</a:t>
            </a:r>
            <a:r>
              <a:rPr lang="en-US" sz="2600" dirty="0">
                <a:latin typeface="Calibri Light"/>
                <a:cs typeface="Calibri Light"/>
              </a:rPr>
              <a:t> privacy: un post </a:t>
            </a:r>
            <a:r>
              <a:rPr lang="en-US" sz="2600" dirty="0" err="1">
                <a:latin typeface="Calibri Light"/>
                <a:cs typeface="Calibri Light"/>
              </a:rPr>
              <a:t>può</a:t>
            </a:r>
            <a:r>
              <a:rPr lang="en-US" sz="2600" dirty="0">
                <a:latin typeface="Calibri Light"/>
                <a:cs typeface="Calibri Light"/>
              </a:rPr>
              <a:t> </a:t>
            </a:r>
            <a:r>
              <a:rPr lang="en-US" sz="2600" dirty="0" err="1">
                <a:latin typeface="Calibri Light"/>
                <a:cs typeface="Calibri Light"/>
              </a:rPr>
              <a:t>essere</a:t>
            </a:r>
            <a:r>
              <a:rPr lang="en-US" sz="2600" dirty="0">
                <a:latin typeface="Calibri Light"/>
                <a:cs typeface="Calibri Light"/>
              </a:rPr>
              <a:t> </a:t>
            </a:r>
            <a:r>
              <a:rPr lang="en-US" sz="2600" dirty="0" err="1">
                <a:latin typeface="Calibri Light"/>
                <a:cs typeface="Calibri Light"/>
              </a:rPr>
              <a:t>pubblico</a:t>
            </a:r>
            <a:r>
              <a:rPr lang="en-US" sz="2600" dirty="0">
                <a:latin typeface="Calibri Light"/>
                <a:cs typeface="Calibri Light"/>
              </a:rPr>
              <a:t> o </a:t>
            </a:r>
            <a:r>
              <a:rPr lang="en-US" sz="2600" dirty="0" err="1">
                <a:latin typeface="Calibri Light"/>
                <a:cs typeface="Calibri Light"/>
              </a:rPr>
              <a:t>privato</a:t>
            </a:r>
            <a:r>
              <a:rPr lang="en-US" sz="2600" dirty="0">
                <a:latin typeface="Calibri Light"/>
                <a:cs typeface="Calibri Light"/>
              </a:rPr>
              <a:t>)</a:t>
            </a:r>
          </a:p>
        </p:txBody>
      </p:sp>
      <p:grpSp>
        <p:nvGrpSpPr>
          <p:cNvPr id="8" name="Group 2">
            <a:extLst>
              <a:ext uri="{FF2B5EF4-FFF2-40B4-BE49-F238E27FC236}">
                <a16:creationId xmlns:a16="http://schemas.microsoft.com/office/drawing/2014/main" id="{7C60E0DA-888E-40C2-BB30-F797594EE993}"/>
              </a:ext>
            </a:extLst>
          </p:cNvPr>
          <p:cNvGrpSpPr>
            <a:grpSpLocks/>
          </p:cNvGrpSpPr>
          <p:nvPr/>
        </p:nvGrpSpPr>
        <p:grpSpPr bwMode="auto">
          <a:xfrm>
            <a:off x="650924" y="118413"/>
            <a:ext cx="1296451" cy="1323870"/>
            <a:chOff x="1632" y="1248"/>
            <a:chExt cx="2682" cy="2286"/>
          </a:xfrm>
          <a:solidFill>
            <a:schemeClr val="accent3"/>
          </a:solidFill>
          <a:scene3d>
            <a:camera prst="orthographicFront">
              <a:rot lat="0" lon="0" rev="0"/>
            </a:camera>
            <a:lightRig rig="soft" dir="t">
              <a:rot lat="0" lon="0" rev="0"/>
            </a:lightRig>
          </a:scene3d>
        </p:grpSpPr>
        <p:sp>
          <p:nvSpPr>
            <p:cNvPr id="9" name="Gear">
              <a:extLst>
                <a:ext uri="{FF2B5EF4-FFF2-40B4-BE49-F238E27FC236}">
                  <a16:creationId xmlns:a16="http://schemas.microsoft.com/office/drawing/2014/main" id="{3153C164-751B-4C19-841D-9DA3F9C7D55D}"/>
                </a:ext>
              </a:extLst>
            </p:cNvP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0" name="AutoShape 4">
              <a:extLst>
                <a:ext uri="{FF2B5EF4-FFF2-40B4-BE49-F238E27FC236}">
                  <a16:creationId xmlns:a16="http://schemas.microsoft.com/office/drawing/2014/main" id="{FF2EA877-3716-4A82-9035-A10ADFEC0287}"/>
                </a:ext>
              </a:extLst>
            </p:cNvPr>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1" name="AutoShape 5">
              <a:extLst>
                <a:ext uri="{FF2B5EF4-FFF2-40B4-BE49-F238E27FC236}">
                  <a16:creationId xmlns:a16="http://schemas.microsoft.com/office/drawing/2014/main" id="{2A819E2B-6E55-42F1-B332-9F95DD90EF9E}"/>
                </a:ext>
              </a:extLst>
            </p:cNvPr>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grpSp>
    </p:spTree>
    <p:extLst>
      <p:ext uri="{BB962C8B-B14F-4D97-AF65-F5344CB8AC3E}">
        <p14:creationId xmlns:p14="http://schemas.microsoft.com/office/powerpoint/2010/main" val="3628781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2314751" y="421872"/>
            <a:ext cx="6624736" cy="707886"/>
          </a:xfrm>
          <a:prstGeom prst="rect">
            <a:avLst/>
          </a:prstGeom>
        </p:spPr>
        <p:txBody>
          <a:bodyPr wrap="square">
            <a:spAutoFit/>
          </a:bodyPr>
          <a:lstStyle/>
          <a:p>
            <a:pPr lvl="0" algn="r">
              <a:defRPr/>
            </a:pPr>
            <a:r>
              <a:rPr lang="en-US" sz="4000" b="1" dirty="0">
                <a:solidFill>
                  <a:prstClr val="black"/>
                </a:solidFill>
                <a:effectLst>
                  <a:outerShdw blurRad="38100" dist="38100" dir="2700000" algn="tl">
                    <a:srgbClr val="000000">
                      <a:alpha val="43137"/>
                    </a:srgbClr>
                  </a:outerShdw>
                </a:effectLst>
                <a:cs typeface="Calibri Light" panose="020F0302020204030204" pitchFamily="34" charset="0"/>
              </a:rPr>
              <a:t>PASSI PRINCIPALI &amp; FUNZIONI</a:t>
            </a:r>
            <a:endParaRPr lang="it-IT" sz="4000" b="1" dirty="0">
              <a:solidFill>
                <a:prstClr val="black"/>
              </a:solidFill>
              <a:effectLst>
                <a:outerShdw blurRad="38100" dist="38100" dir="2700000" algn="tl">
                  <a:srgbClr val="000000">
                    <a:alpha val="43137"/>
                  </a:srgbClr>
                </a:outerShdw>
              </a:effectLst>
              <a:cs typeface="Calibri Light" panose="020F0302020204030204" pitchFamily="34" charset="0"/>
            </a:endParaRPr>
          </a:p>
        </p:txBody>
      </p:sp>
      <p:sp>
        <p:nvSpPr>
          <p:cNvPr id="3" name="Rettangolo 2">
            <a:extLst>
              <a:ext uri="{FF2B5EF4-FFF2-40B4-BE49-F238E27FC236}">
                <a16:creationId xmlns:a16="http://schemas.microsoft.com/office/drawing/2014/main" id="{704EA477-7E55-416A-8743-57EBC6A38958}"/>
              </a:ext>
            </a:extLst>
          </p:cNvPr>
          <p:cNvSpPr/>
          <p:nvPr/>
        </p:nvSpPr>
        <p:spPr>
          <a:xfrm>
            <a:off x="667246" y="1574427"/>
            <a:ext cx="7809508" cy="4647426"/>
          </a:xfrm>
          <a:prstGeom prst="rect">
            <a:avLst/>
          </a:prstGeom>
        </p:spPr>
        <p:txBody>
          <a:bodyPr wrap="square">
            <a:spAutoFit/>
          </a:bodyPr>
          <a:lstStyle/>
          <a:p>
            <a:pPr marL="285750" lvl="0" indent="-285750">
              <a:buClr>
                <a:srgbClr val="4BACC6">
                  <a:lumMod val="75000"/>
                </a:srgbClr>
              </a:buClr>
              <a:buFont typeface="Arial" panose="020B0604020202020204" pitchFamily="34" charset="0"/>
              <a:buChar char="•"/>
              <a:defRPr/>
            </a:pPr>
            <a:r>
              <a:rPr lang="it-IT" sz="2400" dirty="0">
                <a:latin typeface="Calibri Light" panose="020F0302020204030204" pitchFamily="34" charset="0"/>
                <a:cs typeface="Calibri Light" panose="020F0302020204030204" pitchFamily="34" charset="0"/>
              </a:rPr>
              <a:t>Manda ad un altro utente una </a:t>
            </a:r>
            <a:r>
              <a:rPr lang="it-IT" sz="2400" b="1" dirty="0">
                <a:latin typeface="Calibri Light" panose="020F0302020204030204" pitchFamily="34" charset="0"/>
                <a:cs typeface="Calibri Light" panose="020F0302020204030204" pitchFamily="34" charset="0"/>
              </a:rPr>
              <a:t>richiesta di amicizia </a:t>
            </a:r>
            <a:r>
              <a:rPr lang="it-IT" sz="2400" dirty="0">
                <a:latin typeface="Calibri Light" panose="020F0302020204030204" pitchFamily="34" charset="0"/>
                <a:cs typeface="Calibri Light" panose="020F0302020204030204" pitchFamily="34" charset="0"/>
              </a:rPr>
              <a:t>o accetta una richiesta da un altro utente: ora riceverai notifiche da altri contatti “amici” e dalle loro attività su Facebook</a:t>
            </a:r>
          </a:p>
          <a:p>
            <a:pPr marL="285750" lvl="0" indent="-285750">
              <a:buClr>
                <a:srgbClr val="4BACC6">
                  <a:lumMod val="75000"/>
                </a:srgbClr>
              </a:buClr>
              <a:buFont typeface="Arial" panose="020B0604020202020204" pitchFamily="34" charset="0"/>
              <a:buChar char="•"/>
              <a:defRPr/>
            </a:pPr>
            <a:endParaRPr lang="it-IT" sz="16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it-IT" sz="2400" dirty="0">
                <a:latin typeface="Calibri Light" panose="020F0302020204030204" pitchFamily="34" charset="0"/>
                <a:cs typeface="Calibri Light" panose="020F0302020204030204" pitchFamily="34" charset="0"/>
              </a:rPr>
              <a:t>Cerca una pagina specifica e clicca su «</a:t>
            </a:r>
            <a:r>
              <a:rPr lang="it-IT" sz="2400" b="1" dirty="0">
                <a:latin typeface="Calibri Light" panose="020F0302020204030204" pitchFamily="34" charset="0"/>
                <a:cs typeface="Calibri Light" panose="020F0302020204030204" pitchFamily="34" charset="0"/>
              </a:rPr>
              <a:t>mi piace</a:t>
            </a:r>
            <a:r>
              <a:rPr lang="it-IT" sz="2400" dirty="0">
                <a:latin typeface="Calibri Light" panose="020F0302020204030204" pitchFamily="34" charset="0"/>
                <a:cs typeface="Calibri Light" panose="020F0302020204030204" pitchFamily="34" charset="0"/>
              </a:rPr>
              <a:t>» per seguire le attività di quella pagina</a:t>
            </a:r>
          </a:p>
          <a:p>
            <a:pPr marL="285750" lvl="0" indent="-285750">
              <a:buClr>
                <a:srgbClr val="4BACC6">
                  <a:lumMod val="75000"/>
                </a:srgbClr>
              </a:buClr>
              <a:buFont typeface="Arial" panose="020B0604020202020204" pitchFamily="34" charset="0"/>
              <a:buChar char="•"/>
              <a:defRPr/>
            </a:pPr>
            <a:endParaRPr lang="it-IT" sz="16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it-IT" sz="2400" dirty="0">
                <a:latin typeface="Calibri Light" panose="020F0302020204030204" pitchFamily="34" charset="0"/>
                <a:cs typeface="Calibri Light" panose="020F0302020204030204" pitchFamily="34" charset="0"/>
              </a:rPr>
              <a:t>Cerca un </a:t>
            </a:r>
            <a:r>
              <a:rPr lang="it-IT" sz="2400" b="1" dirty="0">
                <a:latin typeface="Calibri Light" panose="020F0302020204030204" pitchFamily="34" charset="0"/>
                <a:cs typeface="Calibri Light" panose="020F0302020204030204" pitchFamily="34" charset="0"/>
              </a:rPr>
              <a:t>Gruppo Facebook </a:t>
            </a:r>
            <a:r>
              <a:rPr lang="it-IT" sz="2400" dirty="0">
                <a:latin typeface="Calibri Light" panose="020F0302020204030204" pitchFamily="34" charset="0"/>
                <a:cs typeface="Calibri Light" panose="020F0302020204030204" pitchFamily="34" charset="0"/>
              </a:rPr>
              <a:t>e clicca su «iscriviti»: i gruppi permettono alle persone di riunirsi online per condividere e scambiarsi informazioni su un argomento o discutere di temi specifici. Inoltre, puoi creare un tuo gruppo. Ricorda di prestare sempre attenzione alle impostazioni della privacy (i gruppi possono essere pubblici, chiusi o segreti).</a:t>
            </a:r>
          </a:p>
        </p:txBody>
      </p:sp>
      <p:grpSp>
        <p:nvGrpSpPr>
          <p:cNvPr id="4" name="Group 2"/>
          <p:cNvGrpSpPr>
            <a:grpSpLocks/>
          </p:cNvGrpSpPr>
          <p:nvPr/>
        </p:nvGrpSpPr>
        <p:grpSpPr bwMode="auto">
          <a:xfrm>
            <a:off x="650924" y="118413"/>
            <a:ext cx="1296451" cy="1323870"/>
            <a:chOff x="1632" y="1248"/>
            <a:chExt cx="2682" cy="2286"/>
          </a:xfrm>
          <a:solidFill>
            <a:schemeClr val="accent3"/>
          </a:solidFill>
          <a:scene3d>
            <a:camera prst="orthographicFront">
              <a:rot lat="0" lon="0" rev="0"/>
            </a:camera>
            <a:lightRig rig="soft" dir="t">
              <a:rot lat="0" lon="0" rev="0"/>
            </a:lightRig>
          </a:scene3d>
        </p:grpSpPr>
        <p:sp>
          <p:nvSpPr>
            <p:cNvPr id="5" name="Gea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6" name="AutoShape 4"/>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7" name="AutoShape 5"/>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grpSp>
    </p:spTree>
    <p:extLst>
      <p:ext uri="{BB962C8B-B14F-4D97-AF65-F5344CB8AC3E}">
        <p14:creationId xmlns:p14="http://schemas.microsoft.com/office/powerpoint/2010/main" val="1213891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Rettangolo 1"/>
          <p:cNvSpPr/>
          <p:nvPr/>
        </p:nvSpPr>
        <p:spPr>
          <a:xfrm>
            <a:off x="2314751" y="421872"/>
            <a:ext cx="6624736" cy="707886"/>
          </a:xfrm>
          <a:prstGeom prst="rect">
            <a:avLst/>
          </a:prstGeom>
        </p:spPr>
        <p:txBody>
          <a:bodyPr wrap="square">
            <a:spAutoFit/>
          </a:bodyPr>
          <a:lstStyle/>
          <a:p>
            <a:pPr lvl="0" algn="r">
              <a:defRPr/>
            </a:pPr>
            <a:r>
              <a:rPr lang="en-US" sz="4000" b="1" dirty="0">
                <a:solidFill>
                  <a:prstClr val="black"/>
                </a:solidFill>
                <a:effectLst>
                  <a:outerShdw blurRad="38100" dist="38100" dir="2700000" algn="tl">
                    <a:srgbClr val="000000">
                      <a:alpha val="43137"/>
                    </a:srgbClr>
                  </a:outerShdw>
                </a:effectLst>
                <a:cs typeface="Calibri Light" panose="020F0302020204030204" pitchFamily="34" charset="0"/>
              </a:rPr>
              <a:t>PASSI PRINCIPALI &amp; FUNZIONI</a:t>
            </a:r>
            <a:endParaRPr lang="it-IT" sz="4000" b="1" dirty="0">
              <a:solidFill>
                <a:prstClr val="black"/>
              </a:solidFill>
              <a:effectLst>
                <a:outerShdw blurRad="38100" dist="38100" dir="2700000" algn="tl">
                  <a:srgbClr val="000000">
                    <a:alpha val="43137"/>
                  </a:srgbClr>
                </a:outerShdw>
              </a:effectLst>
              <a:cs typeface="Calibri Light" panose="020F0302020204030204" pitchFamily="34" charset="0"/>
            </a:endParaRPr>
          </a:p>
        </p:txBody>
      </p:sp>
      <p:sp>
        <p:nvSpPr>
          <p:cNvPr id="3" name="Rettangolo 2">
            <a:extLst>
              <a:ext uri="{FF2B5EF4-FFF2-40B4-BE49-F238E27FC236}">
                <a16:creationId xmlns:a16="http://schemas.microsoft.com/office/drawing/2014/main" id="{704EA477-7E55-416A-8743-57EBC6A38958}"/>
              </a:ext>
            </a:extLst>
          </p:cNvPr>
          <p:cNvSpPr/>
          <p:nvPr/>
        </p:nvSpPr>
        <p:spPr>
          <a:xfrm>
            <a:off x="427718" y="1716314"/>
            <a:ext cx="8288563" cy="4154984"/>
          </a:xfrm>
          <a:prstGeom prst="rect">
            <a:avLst/>
          </a:prstGeom>
        </p:spPr>
        <p:txBody>
          <a:bodyPr wrap="square">
            <a:spAutoFit/>
          </a:bodyPr>
          <a:lstStyle/>
          <a:p>
            <a:pPr marL="285750" lvl="0" indent="-285750">
              <a:buClr>
                <a:srgbClr val="4BACC6">
                  <a:lumMod val="75000"/>
                </a:srgbClr>
              </a:buClr>
              <a:buFont typeface="Arial" panose="020B0604020202020204" pitchFamily="34" charset="0"/>
              <a:buChar char="•"/>
              <a:defRPr/>
            </a:pPr>
            <a:r>
              <a:rPr lang="it-IT" sz="2200" dirty="0">
                <a:latin typeface="Calibri Light" panose="020F0302020204030204" pitchFamily="34" charset="0"/>
                <a:cs typeface="Calibri Light" panose="020F0302020204030204" pitchFamily="34" charset="0"/>
              </a:rPr>
              <a:t>Quando vedi un’attività interessante puoi usare il pulsante “</a:t>
            </a:r>
            <a:r>
              <a:rPr lang="it-IT" sz="2200" b="1" dirty="0">
                <a:latin typeface="Calibri Light" panose="020F0302020204030204" pitchFamily="34" charset="0"/>
                <a:cs typeface="Calibri Light" panose="020F0302020204030204" pitchFamily="34" charset="0"/>
              </a:rPr>
              <a:t>mi piace</a:t>
            </a:r>
            <a:r>
              <a:rPr lang="it-IT" sz="2200" dirty="0">
                <a:latin typeface="Calibri Light" panose="020F0302020204030204" pitchFamily="34" charset="0"/>
                <a:cs typeface="Calibri Light" panose="020F0302020204030204" pitchFamily="34" charset="0"/>
              </a:rPr>
              <a:t>” (“mi piace”, “love”, “</a:t>
            </a:r>
            <a:r>
              <a:rPr lang="it-IT" sz="2200" dirty="0" err="1">
                <a:latin typeface="Calibri Light" panose="020F0302020204030204" pitchFamily="34" charset="0"/>
                <a:cs typeface="Calibri Light" panose="020F0302020204030204" pitchFamily="34" charset="0"/>
              </a:rPr>
              <a:t>ahah</a:t>
            </a:r>
            <a:r>
              <a:rPr lang="it-IT" sz="2200" dirty="0">
                <a:latin typeface="Calibri Light" panose="020F0302020204030204" pitchFamily="34" charset="0"/>
                <a:cs typeface="Calibri Light" panose="020F0302020204030204" pitchFamily="34" charset="0"/>
              </a:rPr>
              <a:t>”, “wow”, “sigh” or “grrr”) </a:t>
            </a:r>
            <a:r>
              <a:rPr lang="it-IT" sz="2200" b="1" dirty="0">
                <a:latin typeface="Calibri Light" panose="020F0302020204030204" pitchFamily="34" charset="0"/>
                <a:cs typeface="Calibri Light" panose="020F0302020204030204" pitchFamily="34" charset="0"/>
              </a:rPr>
              <a:t>o commenta con un messaggio scritto, un link o altri media</a:t>
            </a:r>
            <a:r>
              <a:rPr lang="it-IT" sz="2200" dirty="0">
                <a:latin typeface="Calibri Light" panose="020F0302020204030204" pitchFamily="34" charset="0"/>
                <a:cs typeface="Calibri Light" panose="020F0302020204030204" pitchFamily="34" charset="0"/>
              </a:rPr>
              <a:t>: questo ti permette di interagire facilmente con le attività dei tuoi contatti amici, delle pagine a cui hai messo “mi piace” e dei gruppi a cui ti sei iscritto.</a:t>
            </a:r>
          </a:p>
          <a:p>
            <a:pPr marL="285750" lvl="0" indent="-285750">
              <a:buClr>
                <a:srgbClr val="4BACC6">
                  <a:lumMod val="75000"/>
                </a:srgbClr>
              </a:buClr>
              <a:buFont typeface="Arial" panose="020B0604020202020204" pitchFamily="34" charset="0"/>
              <a:buChar char="•"/>
              <a:defRPr/>
            </a:pPr>
            <a:endParaRPr lang="it-IT" sz="22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it-IT" sz="2200" dirty="0">
                <a:latin typeface="Calibri Light" panose="020F0302020204030204" pitchFamily="34" charset="0"/>
                <a:cs typeface="Calibri Light" panose="020F0302020204030204" pitchFamily="34" charset="0"/>
              </a:rPr>
              <a:t>Prendi parte o crea un «</a:t>
            </a:r>
            <a:r>
              <a:rPr lang="it-IT" sz="2200" b="1" dirty="0">
                <a:latin typeface="Calibri Light" panose="020F0302020204030204" pitchFamily="34" charset="0"/>
                <a:cs typeface="Calibri Light" panose="020F0302020204030204" pitchFamily="34" charset="0"/>
              </a:rPr>
              <a:t>evento</a:t>
            </a:r>
            <a:r>
              <a:rPr lang="it-IT" sz="2200" dirty="0">
                <a:latin typeface="Calibri Light" panose="020F0302020204030204" pitchFamily="34" charset="0"/>
                <a:cs typeface="Calibri Light" panose="020F0302020204030204" pitchFamily="34" charset="0"/>
              </a:rPr>
              <a:t>»: gli eventi di Facebook ti permettono di conoscere quali eventi si svolgeranno prossimamente nella tua comunità (possono essere privati o pubblici)</a:t>
            </a:r>
          </a:p>
          <a:p>
            <a:pPr marL="285750" lvl="0" indent="-285750">
              <a:buClr>
                <a:srgbClr val="4BACC6">
                  <a:lumMod val="75000"/>
                </a:srgbClr>
              </a:buClr>
              <a:buFont typeface="Arial" panose="020B0604020202020204" pitchFamily="34" charset="0"/>
              <a:buChar char="•"/>
              <a:defRPr/>
            </a:pPr>
            <a:endParaRPr lang="it-IT" sz="2200" dirty="0">
              <a:latin typeface="Calibri Light" panose="020F0302020204030204" pitchFamily="34" charset="0"/>
              <a:cs typeface="Calibri Light" panose="020F0302020204030204" pitchFamily="34" charset="0"/>
            </a:endParaRPr>
          </a:p>
          <a:p>
            <a:pPr marL="285750" lvl="0" indent="-285750">
              <a:buClr>
                <a:srgbClr val="4BACC6">
                  <a:lumMod val="75000"/>
                </a:srgbClr>
              </a:buClr>
              <a:buFont typeface="Arial" panose="020B0604020202020204" pitchFamily="34" charset="0"/>
              <a:buChar char="•"/>
              <a:defRPr/>
            </a:pPr>
            <a:r>
              <a:rPr lang="it-IT" sz="2200" dirty="0">
                <a:latin typeface="Calibri Light" panose="020F0302020204030204" pitchFamily="34" charset="0"/>
                <a:cs typeface="Calibri Light" panose="020F0302020204030204" pitchFamily="34" charset="0"/>
              </a:rPr>
              <a:t>Scarica e installa </a:t>
            </a:r>
            <a:r>
              <a:rPr lang="it-IT" sz="2200" b="1" dirty="0">
                <a:latin typeface="Calibri Light" panose="020F0302020204030204" pitchFamily="34" charset="0"/>
                <a:cs typeface="Calibri Light" panose="020F0302020204030204" pitchFamily="34" charset="0"/>
              </a:rPr>
              <a:t>Facebook Messenger </a:t>
            </a:r>
            <a:r>
              <a:rPr lang="it-IT" sz="2200" dirty="0">
                <a:latin typeface="Calibri Light" panose="020F0302020204030204" pitchFamily="34" charset="0"/>
                <a:cs typeface="Calibri Light" panose="020F0302020204030204" pitchFamily="34" charset="0"/>
              </a:rPr>
              <a:t>per contattare privatamente i tuoi amici: trovi le istruzioni nella sezione 5 di questo modulo</a:t>
            </a:r>
          </a:p>
        </p:txBody>
      </p:sp>
      <p:grpSp>
        <p:nvGrpSpPr>
          <p:cNvPr id="8" name="Group 2">
            <a:extLst>
              <a:ext uri="{FF2B5EF4-FFF2-40B4-BE49-F238E27FC236}">
                <a16:creationId xmlns:a16="http://schemas.microsoft.com/office/drawing/2014/main" id="{BAE04345-4FED-47A6-98BA-8D1DD50A727B}"/>
              </a:ext>
            </a:extLst>
          </p:cNvPr>
          <p:cNvGrpSpPr>
            <a:grpSpLocks/>
          </p:cNvGrpSpPr>
          <p:nvPr/>
        </p:nvGrpSpPr>
        <p:grpSpPr bwMode="auto">
          <a:xfrm>
            <a:off x="650924" y="118413"/>
            <a:ext cx="1296451" cy="1323870"/>
            <a:chOff x="1632" y="1248"/>
            <a:chExt cx="2682" cy="2286"/>
          </a:xfrm>
          <a:solidFill>
            <a:schemeClr val="accent3"/>
          </a:solidFill>
          <a:scene3d>
            <a:camera prst="orthographicFront">
              <a:rot lat="0" lon="0" rev="0"/>
            </a:camera>
            <a:lightRig rig="soft" dir="t">
              <a:rot lat="0" lon="0" rev="0"/>
            </a:lightRig>
          </a:scene3d>
        </p:grpSpPr>
        <p:sp>
          <p:nvSpPr>
            <p:cNvPr id="9" name="Gear">
              <a:extLst>
                <a:ext uri="{FF2B5EF4-FFF2-40B4-BE49-F238E27FC236}">
                  <a16:creationId xmlns:a16="http://schemas.microsoft.com/office/drawing/2014/main" id="{1C98AECA-8955-4700-846D-1DE022386284}"/>
                </a:ext>
              </a:extLst>
            </p:cNvP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0" name="AutoShape 4">
              <a:extLst>
                <a:ext uri="{FF2B5EF4-FFF2-40B4-BE49-F238E27FC236}">
                  <a16:creationId xmlns:a16="http://schemas.microsoft.com/office/drawing/2014/main" id="{6FA2C0C7-56E5-4912-84F3-67C99FA5ABBC}"/>
                </a:ext>
              </a:extLst>
            </p:cNvPr>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sp>
          <p:nvSpPr>
            <p:cNvPr id="11" name="AutoShape 5">
              <a:extLst>
                <a:ext uri="{FF2B5EF4-FFF2-40B4-BE49-F238E27FC236}">
                  <a16:creationId xmlns:a16="http://schemas.microsoft.com/office/drawing/2014/main" id="{F0044C78-1568-4334-A521-B0BD028D4D28}"/>
                </a:ext>
              </a:extLst>
            </p:cNvPr>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pFill/>
            <a:ln w="28575">
              <a:noFill/>
              <a:miter lim="800000"/>
              <a:headEnd/>
              <a:tailEnd/>
            </a:ln>
            <a:effectLst>
              <a:outerShdw blurRad="107950" dist="12700" dir="5400000" algn="ctr">
                <a:srgbClr val="000000"/>
              </a:outerShdw>
            </a:effectLst>
            <a:sp3d contourW="44450" prstMaterial="matte">
              <a:bevelT w="63500" h="63500" prst="artDeco"/>
              <a:contourClr>
                <a:srgbClr val="FFFFFF"/>
              </a:contourClr>
            </a:sp3d>
          </p:spPr>
          <p:txBody>
            <a:bodyPr vert="horz" wrap="square" lIns="91440" tIns="45720" rIns="91440" bIns="45720" numCol="1" anchor="t" anchorCtr="0" compatLnSpc="1">
              <a:prstTxWarp prst="textNoShape">
                <a:avLst/>
              </a:prstTxWarp>
              <a:flatTx/>
            </a:bodyPr>
            <a:lstStyle/>
            <a:p>
              <a:endParaRPr lang="it-IT"/>
            </a:p>
          </p:txBody>
        </p:sp>
      </p:grpSp>
    </p:spTree>
    <p:extLst>
      <p:ext uri="{BB962C8B-B14F-4D97-AF65-F5344CB8AC3E}">
        <p14:creationId xmlns:p14="http://schemas.microsoft.com/office/powerpoint/2010/main" val="135464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C24DF88-E9A9-49EA-B0F2-C550043DF0F6}"/>
              </a:ext>
            </a:extLst>
          </p:cNvPr>
          <p:cNvSpPr txBox="1"/>
          <p:nvPr/>
        </p:nvSpPr>
        <p:spPr>
          <a:xfrm>
            <a:off x="318592" y="620688"/>
            <a:ext cx="6824488" cy="4247317"/>
          </a:xfrm>
          <a:prstGeom prst="rect">
            <a:avLst/>
          </a:prstGeom>
          <a:noFill/>
        </p:spPr>
        <p:txBody>
          <a:bodyPr wrap="square" rtlCol="0">
            <a:spAutoFit/>
          </a:bodyPr>
          <a:lstStyle/>
          <a:p>
            <a:r>
              <a:rPr lang="it-IT" sz="5400" b="1" dirty="0">
                <a:solidFill>
                  <a:schemeClr val="bg1"/>
                </a:solidFill>
                <a:effectLst>
                  <a:outerShdw blurRad="38100" dist="38100" dir="2700000" algn="tl">
                    <a:srgbClr val="000000">
                      <a:alpha val="43137"/>
                    </a:srgbClr>
                  </a:outerShdw>
                </a:effectLst>
              </a:rPr>
              <a:t>2° parte</a:t>
            </a:r>
            <a:br>
              <a:rPr lang="it-IT" sz="5400" b="1" dirty="0">
                <a:solidFill>
                  <a:schemeClr val="bg1"/>
                </a:solidFill>
                <a:effectLst>
                  <a:outerShdw blurRad="38100" dist="38100" dir="2700000" algn="tl">
                    <a:srgbClr val="000000">
                      <a:alpha val="43137"/>
                    </a:srgbClr>
                  </a:outerShdw>
                </a:effectLst>
              </a:rPr>
            </a:br>
            <a:r>
              <a:rPr lang="it-IT" sz="5400" b="1" dirty="0">
                <a:solidFill>
                  <a:schemeClr val="bg1"/>
                </a:solidFill>
                <a:effectLst>
                  <a:outerShdw blurRad="38100" dist="38100" dir="2700000" algn="tl">
                    <a:srgbClr val="000000">
                      <a:alpha val="43137"/>
                    </a:srgbClr>
                  </a:outerShdw>
                </a:effectLst>
              </a:rPr>
              <a:t>ASPETTI </a:t>
            </a:r>
          </a:p>
          <a:p>
            <a:r>
              <a:rPr lang="it-IT" sz="5400" b="1" dirty="0">
                <a:solidFill>
                  <a:schemeClr val="bg1"/>
                </a:solidFill>
                <a:effectLst>
                  <a:outerShdw blurRad="38100" dist="38100" dir="2700000" algn="tl">
                    <a:srgbClr val="000000">
                      <a:alpha val="43137"/>
                    </a:srgbClr>
                  </a:outerShdw>
                </a:effectLst>
              </a:rPr>
              <a:t>POSITIVI &amp; </a:t>
            </a:r>
            <a:br>
              <a:rPr lang="it-IT" sz="5400" b="1" dirty="0">
                <a:solidFill>
                  <a:schemeClr val="bg1"/>
                </a:solidFill>
                <a:effectLst>
                  <a:outerShdw blurRad="38100" dist="38100" dir="2700000" algn="tl">
                    <a:srgbClr val="000000">
                      <a:alpha val="43137"/>
                    </a:srgbClr>
                  </a:outerShdw>
                </a:effectLst>
              </a:rPr>
            </a:br>
            <a:r>
              <a:rPr lang="it-IT" sz="5400" b="1" dirty="0">
                <a:solidFill>
                  <a:schemeClr val="bg1"/>
                </a:solidFill>
                <a:effectLst>
                  <a:outerShdw blurRad="38100" dist="38100" dir="2700000" algn="tl">
                    <a:srgbClr val="000000">
                      <a:alpha val="43137"/>
                    </a:srgbClr>
                  </a:outerShdw>
                </a:effectLst>
              </a:rPr>
              <a:t>NEGATIVI </a:t>
            </a:r>
            <a:br>
              <a:rPr lang="it-IT" sz="5400" b="1" dirty="0">
                <a:solidFill>
                  <a:schemeClr val="bg1"/>
                </a:solidFill>
                <a:effectLst>
                  <a:outerShdw blurRad="38100" dist="38100" dir="2700000" algn="tl">
                    <a:srgbClr val="000000">
                      <a:alpha val="43137"/>
                    </a:srgbClr>
                  </a:outerShdw>
                </a:effectLst>
              </a:rPr>
            </a:br>
            <a:endParaRPr lang="it-IT" sz="54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96409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1630471302"/>
              </p:ext>
            </p:extLst>
          </p:nvPr>
        </p:nvGraphicFramePr>
        <p:xfrm>
          <a:off x="318356" y="692696"/>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ASPETTI POSITIVI</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4" name="Rettangolo 3">
            <a:extLst>
              <a:ext uri="{FF2B5EF4-FFF2-40B4-BE49-F238E27FC236}">
                <a16:creationId xmlns:a16="http://schemas.microsoft.com/office/drawing/2014/main" id="{704EA477-7E55-416A-8743-57EBC6A38958}"/>
              </a:ext>
            </a:extLst>
          </p:cNvPr>
          <p:cNvSpPr/>
          <p:nvPr/>
        </p:nvSpPr>
        <p:spPr>
          <a:xfrm>
            <a:off x="3999137" y="255994"/>
            <a:ext cx="4904344" cy="5909310"/>
          </a:xfrm>
          <a:prstGeom prst="rect">
            <a:avLst/>
          </a:prstGeom>
        </p:spPr>
        <p:txBody>
          <a:bodyPr wrap="square">
            <a:spAutoFit/>
          </a:bodyPr>
          <a:lstStyle/>
          <a:p>
            <a:pPr>
              <a:buClr>
                <a:schemeClr val="accent5">
                  <a:lumMod val="75000"/>
                </a:schemeClr>
              </a:buClr>
            </a:pPr>
            <a:r>
              <a:rPr lang="it-IT" sz="2100" dirty="0">
                <a:latin typeface="Calibri Light" panose="020F0302020204030204" pitchFamily="34" charset="0"/>
                <a:cs typeface="Calibri Light" panose="020F0302020204030204" pitchFamily="34" charset="0"/>
              </a:rPr>
              <a:t>Sulla tua bacheca o all’interno di un Gruppo Facebook, puoi </a:t>
            </a:r>
            <a:r>
              <a:rPr lang="it-IT" sz="2100" b="1" dirty="0">
                <a:latin typeface="Calibri Light" panose="020F0302020204030204" pitchFamily="34" charset="0"/>
                <a:cs typeface="Calibri Light" panose="020F0302020204030204" pitchFamily="34" charset="0"/>
              </a:rPr>
              <a:t>esprimere te stesso e condividere le tue esperienze.</a:t>
            </a:r>
          </a:p>
          <a:p>
            <a:pPr>
              <a:buClr>
                <a:schemeClr val="accent5">
                  <a:lumMod val="75000"/>
                </a:schemeClr>
              </a:buClr>
            </a:pPr>
            <a:endParaRPr lang="it-IT" sz="2100" dirty="0">
              <a:latin typeface="Calibri Light" panose="020F0302020204030204" pitchFamily="34" charset="0"/>
              <a:cs typeface="Calibri Light" panose="020F0302020204030204" pitchFamily="34" charset="0"/>
            </a:endParaRPr>
          </a:p>
          <a:p>
            <a:pPr>
              <a:buClr>
                <a:schemeClr val="accent5">
                  <a:lumMod val="75000"/>
                </a:schemeClr>
              </a:buClr>
            </a:pPr>
            <a:r>
              <a:rPr lang="it-IT" sz="2100" dirty="0">
                <a:latin typeface="Calibri Light" panose="020F0302020204030204" pitchFamily="34" charset="0"/>
                <a:cs typeface="Calibri Light" panose="020F0302020204030204" pitchFamily="34" charset="0"/>
              </a:rPr>
              <a:t>Presta attenzione a cosa decidi di condividere, non sai dove finiranno le informazioni che pubblichi: </a:t>
            </a:r>
            <a:r>
              <a:rPr lang="it-IT" sz="2100" b="1" dirty="0">
                <a:latin typeface="Calibri Light" panose="020F0302020204030204" pitchFamily="34" charset="0"/>
                <a:cs typeface="Calibri Light" panose="020F0302020204030204" pitchFamily="34" charset="0"/>
              </a:rPr>
              <a:t>non puoi controllare cosa pubblichi online.</a:t>
            </a:r>
          </a:p>
          <a:p>
            <a:pPr>
              <a:buClr>
                <a:schemeClr val="accent5">
                  <a:lumMod val="75000"/>
                </a:schemeClr>
              </a:buClr>
            </a:pPr>
            <a:endParaRPr lang="it-IT" sz="2100" b="1" dirty="0">
              <a:latin typeface="Calibri Light" panose="020F0302020204030204" pitchFamily="34" charset="0"/>
              <a:cs typeface="Calibri Light" panose="020F0302020204030204" pitchFamily="34" charset="0"/>
            </a:endParaRPr>
          </a:p>
          <a:p>
            <a:pPr>
              <a:buClr>
                <a:schemeClr val="accent5">
                  <a:lumMod val="75000"/>
                </a:schemeClr>
              </a:buClr>
            </a:pPr>
            <a:r>
              <a:rPr lang="it-IT" sz="2100" dirty="0">
                <a:latin typeface="Calibri Light" panose="020F0302020204030204" pitchFamily="34" charset="0"/>
                <a:cs typeface="Calibri Light" panose="020F0302020204030204" pitchFamily="34" charset="0"/>
              </a:rPr>
              <a:t>Puoi utilizzare la bacheca di Facebook, le pagine, i gruppi Facebook per discutere</a:t>
            </a:r>
            <a:r>
              <a:rPr lang="it-IT" sz="2100" b="1" dirty="0">
                <a:latin typeface="Calibri Light" panose="020F0302020204030204" pitchFamily="34" charset="0"/>
                <a:cs typeface="Calibri Light" panose="020F0302020204030204" pitchFamily="34" charset="0"/>
              </a:rPr>
              <a:t>, trovare e condividere informazioni riguardanti argomenti specifici anche sulla salute.</a:t>
            </a:r>
          </a:p>
          <a:p>
            <a:pPr>
              <a:buClr>
                <a:schemeClr val="accent5">
                  <a:lumMod val="75000"/>
                </a:schemeClr>
              </a:buClr>
            </a:pPr>
            <a:endParaRPr lang="it-IT" sz="2100" dirty="0">
              <a:latin typeface="Calibri Light" panose="020F0302020204030204" pitchFamily="34" charset="0"/>
              <a:cs typeface="Calibri Light" panose="020F0302020204030204" pitchFamily="34" charset="0"/>
            </a:endParaRPr>
          </a:p>
          <a:p>
            <a:pPr>
              <a:buClr>
                <a:schemeClr val="accent5">
                  <a:lumMod val="75000"/>
                </a:schemeClr>
              </a:buClr>
            </a:pPr>
            <a:r>
              <a:rPr lang="it-IT" sz="2100" dirty="0">
                <a:latin typeface="Calibri Light" panose="020F0302020204030204" pitchFamily="34" charset="0"/>
                <a:cs typeface="Calibri Light" panose="020F0302020204030204" pitchFamily="34" charset="0"/>
              </a:rPr>
              <a:t>Facebook Presta attenzione all’affidabilità delle informazioni</a:t>
            </a:r>
            <a:r>
              <a:rPr lang="it-IT" sz="2100" b="1" dirty="0">
                <a:latin typeface="Calibri Light" panose="020F0302020204030204" pitchFamily="34" charset="0"/>
                <a:cs typeface="Calibri Light" panose="020F0302020204030204" pitchFamily="34" charset="0"/>
              </a:rPr>
              <a:t>: le notizie false (</a:t>
            </a:r>
            <a:r>
              <a:rPr lang="it-IT" sz="2100" b="1" dirty="0" err="1">
                <a:latin typeface="Calibri Light" panose="020F0302020204030204" pitchFamily="34" charset="0"/>
                <a:cs typeface="Calibri Light" panose="020F0302020204030204" pitchFamily="34" charset="0"/>
              </a:rPr>
              <a:t>fake</a:t>
            </a:r>
            <a:r>
              <a:rPr lang="it-IT" sz="2100" b="1" dirty="0">
                <a:latin typeface="Calibri Light" panose="020F0302020204030204" pitchFamily="34" charset="0"/>
                <a:cs typeface="Calibri Light" panose="020F0302020204030204" pitchFamily="34" charset="0"/>
              </a:rPr>
              <a:t> news) </a:t>
            </a:r>
            <a:r>
              <a:rPr lang="it-IT" sz="2100" dirty="0">
                <a:latin typeface="Calibri Light" panose="020F0302020204030204" pitchFamily="34" charset="0"/>
                <a:cs typeface="Calibri Light" panose="020F0302020204030204" pitchFamily="34" charset="0"/>
              </a:rPr>
              <a:t>sono molto diffuse su Facebook</a:t>
            </a:r>
          </a:p>
        </p:txBody>
      </p:sp>
      <p:sp>
        <p:nvSpPr>
          <p:cNvPr id="5" name="Freccia in su 4"/>
          <p:cNvSpPr/>
          <p:nvPr/>
        </p:nvSpPr>
        <p:spPr>
          <a:xfrm>
            <a:off x="1115616" y="2420219"/>
            <a:ext cx="1224136" cy="818611"/>
          </a:xfrm>
          <a:prstGeom prst="up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 name="Immagine 2">
            <a:extLst>
              <a:ext uri="{FF2B5EF4-FFF2-40B4-BE49-F238E27FC236}">
                <a16:creationId xmlns:a16="http://schemas.microsoft.com/office/drawing/2014/main" id="{44DAC41C-3ED4-436E-AB6B-A6D021EC4FB6}"/>
              </a:ext>
            </a:extLst>
          </p:cNvPr>
          <p:cNvPicPr>
            <a:picLocks noChangeAspect="1"/>
          </p:cNvPicPr>
          <p:nvPr/>
        </p:nvPicPr>
        <p:blipFill>
          <a:blip r:embed="rId3"/>
          <a:stretch>
            <a:fillRect/>
          </a:stretch>
        </p:blipFill>
        <p:spPr>
          <a:xfrm>
            <a:off x="1115616" y="3619170"/>
            <a:ext cx="1286367" cy="818611"/>
          </a:xfrm>
          <a:prstGeom prst="rect">
            <a:avLst/>
          </a:prstGeom>
        </p:spPr>
      </p:pic>
      <p:graphicFrame>
        <p:nvGraphicFramePr>
          <p:cNvPr id="6" name="Tabella 5">
            <a:extLst>
              <a:ext uri="{FF2B5EF4-FFF2-40B4-BE49-F238E27FC236}">
                <a16:creationId xmlns:a16="http://schemas.microsoft.com/office/drawing/2014/main" id="{6416BFE3-602C-404C-8EC6-5CB828E78165}"/>
              </a:ext>
            </a:extLst>
          </p:cNvPr>
          <p:cNvGraphicFramePr>
            <a:graphicFrameLocks noGrp="1"/>
          </p:cNvGraphicFramePr>
          <p:nvPr>
            <p:extLst>
              <p:ext uri="{D42A27DB-BD31-4B8C-83A1-F6EECF244321}">
                <p14:modId xmlns:p14="http://schemas.microsoft.com/office/powerpoint/2010/main" val="906284605"/>
              </p:ext>
            </p:extLst>
          </p:nvPr>
        </p:nvGraphicFramePr>
        <p:xfrm>
          <a:off x="318356" y="4663542"/>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ASPETTI NEGATIVI</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7" name="Freccia in giù 6">
            <a:extLst>
              <a:ext uri="{FF2B5EF4-FFF2-40B4-BE49-F238E27FC236}">
                <a16:creationId xmlns:a16="http://schemas.microsoft.com/office/drawing/2014/main" id="{CEA62A3D-0868-437B-8D28-ED14C76C8897}"/>
              </a:ext>
            </a:extLst>
          </p:cNvPr>
          <p:cNvSpPr/>
          <p:nvPr/>
        </p:nvSpPr>
        <p:spPr>
          <a:xfrm>
            <a:off x="3661955" y="1628800"/>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in giù 7">
            <a:extLst>
              <a:ext uri="{FF2B5EF4-FFF2-40B4-BE49-F238E27FC236}">
                <a16:creationId xmlns:a16="http://schemas.microsoft.com/office/drawing/2014/main" id="{BB347909-A955-453E-941A-D17C672AD84A}"/>
              </a:ext>
            </a:extLst>
          </p:cNvPr>
          <p:cNvSpPr/>
          <p:nvPr/>
        </p:nvSpPr>
        <p:spPr>
          <a:xfrm rot="10800000">
            <a:off x="3661955" y="610951"/>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in giù 9">
            <a:extLst>
              <a:ext uri="{FF2B5EF4-FFF2-40B4-BE49-F238E27FC236}">
                <a16:creationId xmlns:a16="http://schemas.microsoft.com/office/drawing/2014/main" id="{A6873D55-A204-4D15-8FC0-F6966FA1DA35}"/>
              </a:ext>
            </a:extLst>
          </p:cNvPr>
          <p:cNvSpPr/>
          <p:nvPr/>
        </p:nvSpPr>
        <p:spPr>
          <a:xfrm rot="10800000">
            <a:off x="3676313" y="3573016"/>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giù 10">
            <a:extLst>
              <a:ext uri="{FF2B5EF4-FFF2-40B4-BE49-F238E27FC236}">
                <a16:creationId xmlns:a16="http://schemas.microsoft.com/office/drawing/2014/main" id="{7C8843A6-F36D-44DC-943C-E6BF80805494}"/>
              </a:ext>
            </a:extLst>
          </p:cNvPr>
          <p:cNvSpPr/>
          <p:nvPr/>
        </p:nvSpPr>
        <p:spPr>
          <a:xfrm>
            <a:off x="3676313" y="5301208"/>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3" name="Connettore diritto 12">
            <a:extLst>
              <a:ext uri="{FF2B5EF4-FFF2-40B4-BE49-F238E27FC236}">
                <a16:creationId xmlns:a16="http://schemas.microsoft.com/office/drawing/2014/main" id="{69FA8F40-15A7-42CB-A5D9-2E6BB1675FBA}"/>
              </a:ext>
            </a:extLst>
          </p:cNvPr>
          <p:cNvCxnSpPr/>
          <p:nvPr/>
        </p:nvCxnSpPr>
        <p:spPr>
          <a:xfrm>
            <a:off x="4067944" y="1412776"/>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0FB0B864-EE0C-4F6B-AD27-11F17F05FD0A}"/>
              </a:ext>
            </a:extLst>
          </p:cNvPr>
          <p:cNvCxnSpPr/>
          <p:nvPr/>
        </p:nvCxnSpPr>
        <p:spPr>
          <a:xfrm>
            <a:off x="4067944" y="4941168"/>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915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1238427263"/>
              </p:ext>
            </p:extLst>
          </p:nvPr>
        </p:nvGraphicFramePr>
        <p:xfrm>
          <a:off x="318356" y="692696"/>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ASPETTI POSITIVI</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4" name="Rettangolo 3">
            <a:extLst>
              <a:ext uri="{FF2B5EF4-FFF2-40B4-BE49-F238E27FC236}">
                <a16:creationId xmlns:a16="http://schemas.microsoft.com/office/drawing/2014/main" id="{704EA477-7E55-416A-8743-57EBC6A38958}"/>
              </a:ext>
            </a:extLst>
          </p:cNvPr>
          <p:cNvSpPr/>
          <p:nvPr/>
        </p:nvSpPr>
        <p:spPr>
          <a:xfrm>
            <a:off x="4011685" y="388415"/>
            <a:ext cx="4904344" cy="2716128"/>
          </a:xfrm>
          <a:prstGeom prst="rect">
            <a:avLst/>
          </a:prstGeom>
        </p:spPr>
        <p:txBody>
          <a:bodyPr wrap="square">
            <a:spAutoFit/>
          </a:bodyPr>
          <a:lstStyle/>
          <a:p>
            <a:pPr>
              <a:buClr>
                <a:schemeClr val="accent5">
                  <a:lumMod val="75000"/>
                </a:schemeClr>
              </a:buClr>
            </a:pPr>
            <a:r>
              <a:rPr lang="en-US" sz="2000" dirty="0" err="1">
                <a:latin typeface="Calibri Light" panose="020F0302020204030204" pitchFamily="34" charset="0"/>
                <a:cs typeface="Calibri Light" panose="020F0302020204030204" pitchFamily="34" charset="0"/>
              </a:rPr>
              <a:t>Su</a:t>
            </a:r>
            <a:r>
              <a:rPr lang="en-US" sz="2000" dirty="0">
                <a:latin typeface="Calibri Light" panose="020F0302020204030204" pitchFamily="34" charset="0"/>
                <a:cs typeface="Calibri Light" panose="020F0302020204030204" pitchFamily="34" charset="0"/>
              </a:rPr>
              <a:t> Facebook, </a:t>
            </a:r>
            <a:r>
              <a:rPr lang="en-US" sz="2000" dirty="0" err="1">
                <a:latin typeface="Calibri Light" panose="020F0302020204030204" pitchFamily="34" charset="0"/>
                <a:cs typeface="Calibri Light" panose="020F0302020204030204" pitchFamily="34" charset="0"/>
              </a:rPr>
              <a:t>puoi</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stabilire</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nuove</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relazioni</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anche</a:t>
            </a:r>
            <a:r>
              <a:rPr lang="en-US" sz="2000" dirty="0">
                <a:latin typeface="Calibri Light" panose="020F0302020204030204" pitchFamily="34" charset="0"/>
                <a:cs typeface="Calibri Light" panose="020F0302020204030204" pitchFamily="34" charset="0"/>
              </a:rPr>
              <a:t> con </a:t>
            </a:r>
            <a:r>
              <a:rPr lang="en-US" sz="2000" dirty="0" err="1">
                <a:latin typeface="Calibri Light" panose="020F0302020204030204" pitchFamily="34" charset="0"/>
                <a:cs typeface="Calibri Light" panose="020F0302020204030204" pitchFamily="34" charset="0"/>
              </a:rPr>
              <a:t>persone</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che</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vivono</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situazioni</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simili</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alla</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tua</a:t>
            </a:r>
            <a:r>
              <a:rPr lang="en-US" sz="2000" dirty="0">
                <a:latin typeface="Calibri Light" panose="020F0302020204030204" pitchFamily="34" charset="0"/>
                <a:cs typeface="Calibri Light" panose="020F0302020204030204" pitchFamily="34" charset="0"/>
              </a:rPr>
              <a:t> </a:t>
            </a:r>
          </a:p>
          <a:p>
            <a:pPr>
              <a:buClr>
                <a:schemeClr val="accent5">
                  <a:lumMod val="75000"/>
                </a:schemeClr>
              </a:buClr>
            </a:pPr>
            <a:endParaRPr lang="en-US" sz="2000" dirty="0">
              <a:latin typeface="Calibri Light" panose="020F0302020204030204" pitchFamily="34" charset="0"/>
              <a:cs typeface="Calibri Light" panose="020F0302020204030204" pitchFamily="34" charset="0"/>
            </a:endParaRPr>
          </a:p>
          <a:p>
            <a:pPr>
              <a:buClr>
                <a:schemeClr val="accent5">
                  <a:lumMod val="75000"/>
                </a:schemeClr>
              </a:buClr>
            </a:pPr>
            <a:r>
              <a:rPr lang="en-US" sz="2000" dirty="0" err="1">
                <a:latin typeface="Calibri Light" panose="020F0302020204030204" pitchFamily="34" charset="0"/>
                <a:cs typeface="Calibri Light" panose="020F0302020204030204" pitchFamily="34" charset="0"/>
              </a:rPr>
              <a:t>Presta</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attenzione</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agli</a:t>
            </a:r>
            <a:r>
              <a:rPr lang="en-US" sz="2000" dirty="0">
                <a:latin typeface="Calibri Light" panose="020F0302020204030204" pitchFamily="34" charset="0"/>
                <a:cs typeface="Calibri Light" panose="020F0302020204030204" pitchFamily="34" charset="0"/>
              </a:rPr>
              <a:t> </a:t>
            </a:r>
            <a:r>
              <a:rPr lang="en-US" sz="2000" b="1" dirty="0">
                <a:latin typeface="Calibri Light" panose="020F0302020204030204" pitchFamily="34" charset="0"/>
                <a:cs typeface="Calibri Light" panose="020F0302020204030204" pitchFamily="34" charset="0"/>
              </a:rPr>
              <a:t>account </a:t>
            </a:r>
            <a:r>
              <a:rPr lang="en-US" sz="2000" b="1" dirty="0" err="1">
                <a:latin typeface="Calibri Light" panose="020F0302020204030204" pitchFamily="34" charset="0"/>
                <a:cs typeface="Calibri Light" panose="020F0302020204030204" pitchFamily="34" charset="0"/>
              </a:rPr>
              <a:t>falsi</a:t>
            </a:r>
            <a:r>
              <a:rPr lang="en-US" sz="2000" b="1" dirty="0">
                <a:latin typeface="Calibri Light" panose="020F0302020204030204" pitchFamily="34" charset="0"/>
                <a:cs typeface="Calibri Light" panose="020F0302020204030204" pitchFamily="34" charset="0"/>
              </a:rPr>
              <a:t>: </a:t>
            </a:r>
            <a:r>
              <a:rPr lang="en-US" sz="2000" dirty="0">
                <a:latin typeface="Calibri Light" panose="020F0302020204030204" pitchFamily="34" charset="0"/>
                <a:cs typeface="Calibri Light" panose="020F0302020204030204" pitchFamily="34" charset="0"/>
              </a:rPr>
              <a:t>non </a:t>
            </a:r>
            <a:r>
              <a:rPr lang="en-US" sz="2000" dirty="0" err="1">
                <a:latin typeface="Calibri Light" panose="020F0302020204030204" pitchFamily="34" charset="0"/>
                <a:cs typeface="Calibri Light" panose="020F0302020204030204" pitchFamily="34" charset="0"/>
              </a:rPr>
              <a:t>puoi</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mai</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sapere</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davvero</a:t>
            </a:r>
            <a:r>
              <a:rPr lang="en-US" sz="2000" dirty="0">
                <a:latin typeface="Calibri Light" panose="020F0302020204030204" pitchFamily="34" charset="0"/>
                <a:cs typeface="Calibri Light" panose="020F0302020204030204" pitchFamily="34" charset="0"/>
              </a:rPr>
              <a:t> chi </a:t>
            </a:r>
            <a:r>
              <a:rPr lang="en-US" sz="2000" dirty="0" err="1">
                <a:latin typeface="Calibri Light" panose="020F0302020204030204" pitchFamily="34" charset="0"/>
                <a:cs typeface="Calibri Light" panose="020F0302020204030204" pitchFamily="34" charset="0"/>
              </a:rPr>
              <a:t>c’è</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dall’altra</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parte</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dello</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schermo</a:t>
            </a:r>
            <a:r>
              <a:rPr lang="en-US" sz="2000" dirty="0">
                <a:latin typeface="Calibri Light" panose="020F0302020204030204" pitchFamily="34" charset="0"/>
                <a:cs typeface="Calibri Light" panose="020F0302020204030204" pitchFamily="34" charset="0"/>
              </a:rPr>
              <a:t> e </a:t>
            </a:r>
            <a:r>
              <a:rPr lang="en-US" sz="2000" dirty="0" err="1">
                <a:latin typeface="Calibri Light" panose="020F0302020204030204" pitchFamily="34" charset="0"/>
                <a:cs typeface="Calibri Light" panose="020F0302020204030204" pitchFamily="34" charset="0"/>
              </a:rPr>
              <a:t>quali</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siano</a:t>
            </a:r>
            <a:r>
              <a:rPr lang="en-US" sz="2000" dirty="0">
                <a:latin typeface="Calibri Light" panose="020F0302020204030204" pitchFamily="34" charset="0"/>
                <a:cs typeface="Calibri Light" panose="020F0302020204030204" pitchFamily="34" charset="0"/>
              </a:rPr>
              <a:t> le sue </a:t>
            </a:r>
            <a:r>
              <a:rPr lang="en-US" sz="2000" dirty="0" err="1">
                <a:latin typeface="Calibri Light" panose="020F0302020204030204" pitchFamily="34" charset="0"/>
                <a:cs typeface="Calibri Light" panose="020F0302020204030204" pitchFamily="34" charset="0"/>
              </a:rPr>
              <a:t>intenzioni</a:t>
            </a:r>
            <a:r>
              <a:rPr lang="en-US" sz="2000" dirty="0">
                <a:latin typeface="Calibri Light" panose="020F0302020204030204" pitchFamily="34" charset="0"/>
                <a:cs typeface="Calibri Light" panose="020F0302020204030204" pitchFamily="34" charset="0"/>
              </a:rPr>
              <a:t>.</a:t>
            </a:r>
          </a:p>
          <a:p>
            <a:pPr>
              <a:buClr>
                <a:schemeClr val="accent5">
                  <a:lumMod val="75000"/>
                </a:schemeClr>
              </a:buClr>
            </a:pPr>
            <a:endParaRPr lang="en-US" sz="1050" dirty="0">
              <a:latin typeface="Calibri Light" panose="020F0302020204030204" pitchFamily="34" charset="0"/>
              <a:cs typeface="Calibri Light" panose="020F0302020204030204" pitchFamily="34" charset="0"/>
            </a:endParaRPr>
          </a:p>
          <a:p>
            <a:pPr>
              <a:buClr>
                <a:schemeClr val="accent5">
                  <a:lumMod val="75000"/>
                </a:schemeClr>
              </a:buClr>
            </a:pPr>
            <a:endParaRPr lang="en-US" sz="2000" dirty="0">
              <a:latin typeface="Calibri Light" panose="020F0302020204030204" pitchFamily="34" charset="0"/>
              <a:cs typeface="Calibri Light" panose="020F0302020204030204" pitchFamily="34" charset="0"/>
            </a:endParaRPr>
          </a:p>
        </p:txBody>
      </p:sp>
      <p:sp>
        <p:nvSpPr>
          <p:cNvPr id="5" name="Freccia in su 4"/>
          <p:cNvSpPr/>
          <p:nvPr/>
        </p:nvSpPr>
        <p:spPr>
          <a:xfrm>
            <a:off x="1115616" y="2420219"/>
            <a:ext cx="1224136" cy="818611"/>
          </a:xfrm>
          <a:prstGeom prst="up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 name="Immagine 2">
            <a:extLst>
              <a:ext uri="{FF2B5EF4-FFF2-40B4-BE49-F238E27FC236}">
                <a16:creationId xmlns:a16="http://schemas.microsoft.com/office/drawing/2014/main" id="{44DAC41C-3ED4-436E-AB6B-A6D021EC4FB6}"/>
              </a:ext>
            </a:extLst>
          </p:cNvPr>
          <p:cNvPicPr>
            <a:picLocks noChangeAspect="1"/>
          </p:cNvPicPr>
          <p:nvPr/>
        </p:nvPicPr>
        <p:blipFill>
          <a:blip r:embed="rId3"/>
          <a:stretch>
            <a:fillRect/>
          </a:stretch>
        </p:blipFill>
        <p:spPr>
          <a:xfrm>
            <a:off x="1115616" y="3619170"/>
            <a:ext cx="1286367" cy="818611"/>
          </a:xfrm>
          <a:prstGeom prst="rect">
            <a:avLst/>
          </a:prstGeom>
        </p:spPr>
      </p:pic>
      <p:graphicFrame>
        <p:nvGraphicFramePr>
          <p:cNvPr id="6" name="Tabella 5">
            <a:extLst>
              <a:ext uri="{FF2B5EF4-FFF2-40B4-BE49-F238E27FC236}">
                <a16:creationId xmlns:a16="http://schemas.microsoft.com/office/drawing/2014/main" id="{6416BFE3-602C-404C-8EC6-5CB828E78165}"/>
              </a:ext>
            </a:extLst>
          </p:cNvPr>
          <p:cNvGraphicFramePr>
            <a:graphicFrameLocks noGrp="1"/>
          </p:cNvGraphicFramePr>
          <p:nvPr>
            <p:extLst>
              <p:ext uri="{D42A27DB-BD31-4B8C-83A1-F6EECF244321}">
                <p14:modId xmlns:p14="http://schemas.microsoft.com/office/powerpoint/2010/main" val="3273583048"/>
              </p:ext>
            </p:extLst>
          </p:nvPr>
        </p:nvGraphicFramePr>
        <p:xfrm>
          <a:off x="318356" y="4663542"/>
          <a:ext cx="2818656" cy="1497013"/>
        </p:xfrm>
        <a:graphic>
          <a:graphicData uri="http://schemas.openxmlformats.org/drawingml/2006/table">
            <a:tbl>
              <a:tblPr/>
              <a:tblGrid>
                <a:gridCol w="2818656">
                  <a:extLst>
                    <a:ext uri="{9D8B030D-6E8A-4147-A177-3AD203B41FA5}">
                      <a16:colId xmlns:a16="http://schemas.microsoft.com/office/drawing/2014/main" val="20000"/>
                    </a:ext>
                  </a:extLst>
                </a:gridCol>
              </a:tblGrid>
              <a:tr h="0">
                <a:tc>
                  <a:txBody>
                    <a:bodyPr/>
                    <a:lstStyle/>
                    <a:p>
                      <a:pPr marL="0" lvl="0" indent="0" algn="ctr">
                        <a:lnSpc>
                          <a:spcPct val="115000"/>
                        </a:lnSpc>
                        <a:spcAft>
                          <a:spcPts val="1000"/>
                        </a:spcAft>
                        <a:buFont typeface="Arial"/>
                        <a:buNone/>
                      </a:pPr>
                      <a:r>
                        <a:rPr lang="en-US" sz="4400" b="1" i="0" cap="all" baseline="0" dirty="0">
                          <a:solidFill>
                            <a:schemeClr val="bg1"/>
                          </a:solidFill>
                          <a:effectLst>
                            <a:outerShdw blurRad="38100" dist="38100" dir="2700000" algn="tl">
                              <a:srgbClr val="000000">
                                <a:alpha val="43137"/>
                              </a:srgbClr>
                            </a:outerShdw>
                          </a:effectLst>
                          <a:latin typeface="+mn-lt"/>
                          <a:ea typeface="Calibri"/>
                          <a:cs typeface="Times New Roman"/>
                        </a:rPr>
                        <a:t>ASPETTI NEGATIVI</a:t>
                      </a:r>
                      <a:endParaRPr lang="en-US" sz="3600" b="1" i="0" cap="all" baseline="0" dirty="0">
                        <a:solidFill>
                          <a:schemeClr val="bg1"/>
                        </a:solidFill>
                        <a:effectLst>
                          <a:outerShdw blurRad="38100" dist="38100" dir="2700000" algn="tl">
                            <a:srgbClr val="000000">
                              <a:alpha val="43137"/>
                            </a:srgbClr>
                          </a:outerShdw>
                        </a:effectLst>
                        <a:latin typeface="+mn-lt"/>
                        <a:ea typeface="Calibri"/>
                        <a:cs typeface="Times New Roman"/>
                      </a:endParaRPr>
                    </a:p>
                  </a:txBody>
                  <a:tcPr marL="90170" marR="9017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7" name="Freccia in giù 6">
            <a:extLst>
              <a:ext uri="{FF2B5EF4-FFF2-40B4-BE49-F238E27FC236}">
                <a16:creationId xmlns:a16="http://schemas.microsoft.com/office/drawing/2014/main" id="{CEA62A3D-0868-437B-8D28-ED14C76C8897}"/>
              </a:ext>
            </a:extLst>
          </p:cNvPr>
          <p:cNvSpPr/>
          <p:nvPr/>
        </p:nvSpPr>
        <p:spPr>
          <a:xfrm>
            <a:off x="3661955" y="1596489"/>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in giù 7">
            <a:extLst>
              <a:ext uri="{FF2B5EF4-FFF2-40B4-BE49-F238E27FC236}">
                <a16:creationId xmlns:a16="http://schemas.microsoft.com/office/drawing/2014/main" id="{BB347909-A955-453E-941A-D17C672AD84A}"/>
              </a:ext>
            </a:extLst>
          </p:cNvPr>
          <p:cNvSpPr/>
          <p:nvPr/>
        </p:nvSpPr>
        <p:spPr>
          <a:xfrm rot="10800000">
            <a:off x="3661955" y="511384"/>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in giù 9">
            <a:extLst>
              <a:ext uri="{FF2B5EF4-FFF2-40B4-BE49-F238E27FC236}">
                <a16:creationId xmlns:a16="http://schemas.microsoft.com/office/drawing/2014/main" id="{A6873D55-A204-4D15-8FC0-F6966FA1DA35}"/>
              </a:ext>
            </a:extLst>
          </p:cNvPr>
          <p:cNvSpPr/>
          <p:nvPr/>
        </p:nvSpPr>
        <p:spPr>
          <a:xfrm rot="10800000">
            <a:off x="3661955" y="3605331"/>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giù 10">
            <a:extLst>
              <a:ext uri="{FF2B5EF4-FFF2-40B4-BE49-F238E27FC236}">
                <a16:creationId xmlns:a16="http://schemas.microsoft.com/office/drawing/2014/main" id="{7C8843A6-F36D-44DC-943C-E6BF80805494}"/>
              </a:ext>
            </a:extLst>
          </p:cNvPr>
          <p:cNvSpPr/>
          <p:nvPr/>
        </p:nvSpPr>
        <p:spPr>
          <a:xfrm>
            <a:off x="3661955" y="5003439"/>
            <a:ext cx="322824" cy="657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3" name="Connettore diritto 12">
            <a:extLst>
              <a:ext uri="{FF2B5EF4-FFF2-40B4-BE49-F238E27FC236}">
                <a16:creationId xmlns:a16="http://schemas.microsoft.com/office/drawing/2014/main" id="{69FA8F40-15A7-42CB-A5D9-2E6BB1675FBA}"/>
              </a:ext>
            </a:extLst>
          </p:cNvPr>
          <p:cNvCxnSpPr/>
          <p:nvPr/>
        </p:nvCxnSpPr>
        <p:spPr>
          <a:xfrm>
            <a:off x="4071144" y="1484784"/>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0FB0B864-EE0C-4F6B-AD27-11F17F05FD0A}"/>
              </a:ext>
            </a:extLst>
          </p:cNvPr>
          <p:cNvCxnSpPr/>
          <p:nvPr/>
        </p:nvCxnSpPr>
        <p:spPr>
          <a:xfrm>
            <a:off x="4143153" y="4653136"/>
            <a:ext cx="4389287"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ttangolo 8"/>
          <p:cNvSpPr/>
          <p:nvPr/>
        </p:nvSpPr>
        <p:spPr>
          <a:xfrm>
            <a:off x="4071144" y="2986159"/>
            <a:ext cx="4572000" cy="3354765"/>
          </a:xfrm>
          <a:prstGeom prst="rect">
            <a:avLst/>
          </a:prstGeom>
        </p:spPr>
        <p:txBody>
          <a:bodyPr>
            <a:spAutoFit/>
          </a:bodyPr>
          <a:lstStyle/>
          <a:p>
            <a:pPr lvl="0">
              <a:buClr>
                <a:srgbClr val="4BACC6">
                  <a:lumMod val="75000"/>
                </a:srgbClr>
              </a:buClr>
            </a:pPr>
            <a:r>
              <a:rPr lang="it-IT" sz="2000" dirty="0">
                <a:solidFill>
                  <a:prstClr val="black"/>
                </a:solidFill>
                <a:latin typeface="Calibri Light" panose="020F0302020204030204" pitchFamily="34" charset="0"/>
                <a:cs typeface="Calibri Light" panose="020F0302020204030204" pitchFamily="34" charset="0"/>
              </a:rPr>
              <a:t>Attraverso Facebook, puoi entrare in contatto con altri </a:t>
            </a:r>
            <a:r>
              <a:rPr lang="it-IT" sz="2000" dirty="0" err="1">
                <a:solidFill>
                  <a:prstClr val="black"/>
                </a:solidFill>
                <a:latin typeface="Calibri Light" panose="020F0302020204030204" pitchFamily="34" charset="0"/>
                <a:cs typeface="Calibri Light" panose="020F0302020204030204" pitchFamily="34" charset="0"/>
              </a:rPr>
              <a:t>caregiver</a:t>
            </a:r>
            <a:r>
              <a:rPr lang="it-IT" sz="2000">
                <a:solidFill>
                  <a:prstClr val="black"/>
                </a:solidFill>
                <a:latin typeface="Calibri Light" panose="020F0302020204030204" pitchFamily="34" charset="0"/>
                <a:cs typeface="Calibri Light" panose="020F0302020204030204" pitchFamily="34" charset="0"/>
              </a:rPr>
              <a:t> di </a:t>
            </a:r>
            <a:r>
              <a:rPr lang="it-IT" sz="2000" b="1">
                <a:solidFill>
                  <a:prstClr val="black"/>
                </a:solidFill>
                <a:latin typeface="Calibri Light" panose="020F0302020204030204" pitchFamily="34" charset="0"/>
                <a:cs typeface="Calibri Light" panose="020F0302020204030204" pitchFamily="34" charset="0"/>
              </a:rPr>
              <a:t>diverse generazioni, esperienze e background culturali</a:t>
            </a:r>
            <a:r>
              <a:rPr lang="it-IT" sz="2000">
                <a:solidFill>
                  <a:prstClr val="black"/>
                </a:solidFill>
                <a:latin typeface="Calibri Light" panose="020F0302020204030204" pitchFamily="34" charset="0"/>
                <a:cs typeface="Calibri Light" panose="020F0302020204030204" pitchFamily="34" charset="0"/>
              </a:rPr>
              <a:t> ampliando le tue opinioni e arricchendo la tua rete. </a:t>
            </a:r>
          </a:p>
          <a:p>
            <a:pPr>
              <a:buClr>
                <a:schemeClr val="accent5">
                  <a:lumMod val="75000"/>
                </a:schemeClr>
              </a:buClr>
            </a:pPr>
            <a:endParaRPr lang="en-US" sz="1200" dirty="0">
              <a:latin typeface="Calibri Light" panose="020F0302020204030204" pitchFamily="34" charset="0"/>
              <a:cs typeface="Calibri Light" panose="020F0302020204030204" pitchFamily="34" charset="0"/>
            </a:endParaRPr>
          </a:p>
          <a:p>
            <a:pPr>
              <a:buClr>
                <a:schemeClr val="accent5">
                  <a:lumMod val="75000"/>
                </a:schemeClr>
              </a:buClr>
            </a:pPr>
            <a:r>
              <a:rPr lang="en-US" sz="2000" dirty="0">
                <a:latin typeface="Calibri Light" panose="020F0302020204030204" pitchFamily="34" charset="0"/>
                <a:cs typeface="Calibri Light" panose="020F0302020204030204" pitchFamily="34" charset="0"/>
              </a:rPr>
              <a:t>A volte </a:t>
            </a:r>
            <a:r>
              <a:rPr lang="en-US" sz="2000" dirty="0" err="1">
                <a:latin typeface="Calibri Light" panose="020F0302020204030204" pitchFamily="34" charset="0"/>
                <a:cs typeface="Calibri Light" panose="020F0302020204030204" pitchFamily="34" charset="0"/>
              </a:rPr>
              <a:t>il</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linguaggio</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il</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gergo</a:t>
            </a:r>
            <a:r>
              <a:rPr lang="en-US" sz="2000" dirty="0">
                <a:latin typeface="Calibri Light" panose="020F0302020204030204" pitchFamily="34" charset="0"/>
                <a:cs typeface="Calibri Light" panose="020F0302020204030204" pitchFamily="34" charset="0"/>
              </a:rPr>
              <a:t> e </a:t>
            </a:r>
            <a:r>
              <a:rPr lang="en-US" sz="2000" dirty="0" err="1">
                <a:latin typeface="Calibri Light" panose="020F0302020204030204" pitchFamily="34" charset="0"/>
                <a:cs typeface="Calibri Light" panose="020F0302020204030204" pitchFamily="34" charset="0"/>
              </a:rPr>
              <a:t>il</a:t>
            </a:r>
            <a:r>
              <a:rPr lang="en-US" sz="2000" dirty="0">
                <a:latin typeface="Calibri Light" panose="020F0302020204030204" pitchFamily="34" charset="0"/>
                <a:cs typeface="Calibri Light" panose="020F0302020204030204" pitchFamily="34" charset="0"/>
              </a:rPr>
              <a:t> </a:t>
            </a:r>
            <a:r>
              <a:rPr lang="en-US" sz="2000" b="1" dirty="0" err="1">
                <a:latin typeface="Calibri Light" panose="020F0302020204030204" pitchFamily="34" charset="0"/>
                <a:cs typeface="Calibri Light" panose="020F0302020204030204" pitchFamily="34" charset="0"/>
              </a:rPr>
              <a:t>codice</a:t>
            </a:r>
            <a:r>
              <a:rPr lang="en-US" sz="2000" b="1" dirty="0">
                <a:latin typeface="Calibri Light" panose="020F0302020204030204" pitchFamily="34" charset="0"/>
                <a:cs typeface="Calibri Light" panose="020F0302020204030204" pitchFamily="34" charset="0"/>
              </a:rPr>
              <a:t> di </a:t>
            </a:r>
            <a:r>
              <a:rPr lang="en-US" sz="2000" b="1" dirty="0" err="1">
                <a:latin typeface="Calibri Light" panose="020F0302020204030204" pitchFamily="34" charset="0"/>
                <a:cs typeface="Calibri Light" panose="020F0302020204030204" pitchFamily="34" charset="0"/>
              </a:rPr>
              <a:t>condotta</a:t>
            </a:r>
            <a:r>
              <a:rPr lang="en-US" sz="2000" b="1" dirty="0">
                <a:latin typeface="Calibri Light" panose="020F0302020204030204" pitchFamily="34" charset="0"/>
                <a:cs typeface="Calibri Light" panose="020F0302020204030204" pitchFamily="34" charset="0"/>
              </a:rPr>
              <a:t> </a:t>
            </a:r>
            <a:r>
              <a:rPr lang="en-US" sz="2000" dirty="0">
                <a:latin typeface="Calibri Light" panose="020F0302020204030204" pitchFamily="34" charset="0"/>
                <a:cs typeface="Calibri Light" panose="020F0302020204030204" pitchFamily="34" charset="0"/>
              </a:rPr>
              <a:t>sui social media non è </a:t>
            </a:r>
            <a:r>
              <a:rPr lang="en-US" sz="2000" dirty="0" err="1">
                <a:latin typeface="Calibri Light" panose="020F0302020204030204" pitchFamily="34" charset="0"/>
                <a:cs typeface="Calibri Light" panose="020F0302020204030204" pitchFamily="34" charset="0"/>
              </a:rPr>
              <a:t>sempre</a:t>
            </a:r>
            <a:r>
              <a:rPr lang="en-US" sz="2000" dirty="0">
                <a:latin typeface="Calibri Light" panose="020F0302020204030204" pitchFamily="34" charset="0"/>
                <a:cs typeface="Calibri Light" panose="020F0302020204030204" pitchFamily="34" charset="0"/>
              </a:rPr>
              <a:t> facile da </a:t>
            </a:r>
            <a:r>
              <a:rPr lang="en-US" sz="2000" dirty="0" err="1">
                <a:latin typeface="Calibri Light" panose="020F0302020204030204" pitchFamily="34" charset="0"/>
                <a:cs typeface="Calibri Light" panose="020F0302020204030204" pitchFamily="34" charset="0"/>
              </a:rPr>
              <a:t>apprendere</a:t>
            </a:r>
            <a:r>
              <a:rPr lang="en-US" sz="2000" dirty="0">
                <a:latin typeface="Calibri Light" panose="020F0302020204030204" pitchFamily="34" charset="0"/>
                <a:cs typeface="Calibri Light" panose="020F0302020204030204" pitchFamily="34" charset="0"/>
              </a:rPr>
              <a:t> e </a:t>
            </a:r>
            <a:r>
              <a:rPr lang="en-US" sz="2000" dirty="0" err="1">
                <a:latin typeface="Calibri Light" panose="020F0302020204030204" pitchFamily="34" charset="0"/>
                <a:cs typeface="Calibri Light" panose="020F0302020204030204" pitchFamily="34" charset="0"/>
              </a:rPr>
              <a:t>ricordare</a:t>
            </a:r>
            <a:r>
              <a:rPr lang="en-US" sz="2000" dirty="0">
                <a:latin typeface="Calibri Light" panose="020F0302020204030204" pitchFamily="34" charset="0"/>
                <a:cs typeface="Calibri Light" panose="020F0302020204030204" pitchFamily="34" charset="0"/>
              </a:rPr>
              <a:t>. Ad </a:t>
            </a:r>
            <a:r>
              <a:rPr lang="en-US" sz="2000" dirty="0" err="1">
                <a:latin typeface="Calibri Light" panose="020F0302020204030204" pitchFamily="34" charset="0"/>
                <a:cs typeface="Calibri Light" panose="020F0302020204030204" pitchFamily="34" charset="0"/>
              </a:rPr>
              <a:t>esempio</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scrivere</a:t>
            </a:r>
            <a:r>
              <a:rPr lang="en-US" sz="2000" dirty="0">
                <a:latin typeface="Calibri Light" panose="020F0302020204030204" pitchFamily="34" charset="0"/>
                <a:cs typeface="Calibri Light" panose="020F0302020204030204" pitchFamily="34" charset="0"/>
              </a:rPr>
              <a:t> le parole </a:t>
            </a:r>
            <a:r>
              <a:rPr lang="en-US" sz="2000" dirty="0" err="1">
                <a:latin typeface="Calibri Light" panose="020F0302020204030204" pitchFamily="34" charset="0"/>
                <a:cs typeface="Calibri Light" panose="020F0302020204030204" pitchFamily="34" charset="0"/>
              </a:rPr>
              <a:t>tutte</a:t>
            </a:r>
            <a:r>
              <a:rPr lang="en-US" sz="2000" dirty="0">
                <a:latin typeface="Calibri Light" panose="020F0302020204030204" pitchFamily="34" charset="0"/>
                <a:cs typeface="Calibri Light" panose="020F0302020204030204" pitchFamily="34" charset="0"/>
              </a:rPr>
              <a:t> in MAIUSCOLO equivale ad “</a:t>
            </a:r>
            <a:r>
              <a:rPr lang="en-US" sz="2000" dirty="0" err="1">
                <a:latin typeface="Calibri Light" panose="020F0302020204030204" pitchFamily="34" charset="0"/>
                <a:cs typeface="Calibri Light" panose="020F0302020204030204" pitchFamily="34" charset="0"/>
              </a:rPr>
              <a:t>urlare</a:t>
            </a:r>
            <a:r>
              <a:rPr lang="en-US" sz="2000" dirty="0">
                <a:latin typeface="Calibri Light" panose="020F0302020204030204" pitchFamily="34" charset="0"/>
                <a:cs typeface="Calibri Light" panose="020F0302020204030204" pitchFamily="34" charset="0"/>
              </a:rPr>
              <a:t>” la </a:t>
            </a:r>
            <a:r>
              <a:rPr lang="en-US" sz="2000" dirty="0" err="1">
                <a:latin typeface="Calibri Light" panose="020F0302020204030204" pitchFamily="34" charset="0"/>
                <a:cs typeface="Calibri Light" panose="020F0302020204030204" pitchFamily="34" charset="0"/>
              </a:rPr>
              <a:t>parola</a:t>
            </a:r>
            <a:r>
              <a:rPr lang="en-US" sz="2000" dirty="0">
                <a:latin typeface="Calibri Light" panose="020F0302020204030204" pitchFamily="34" charset="0"/>
                <a:cs typeface="Calibri Light" panose="020F0302020204030204" pitchFamily="34" charset="0"/>
              </a:rPr>
              <a:t>.</a:t>
            </a:r>
          </a:p>
        </p:txBody>
      </p:sp>
    </p:spTree>
    <p:extLst>
      <p:ext uri="{BB962C8B-B14F-4D97-AF65-F5344CB8AC3E}">
        <p14:creationId xmlns:p14="http://schemas.microsoft.com/office/powerpoint/2010/main" val="74465877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2208</TotalTime>
  <Words>831</Words>
  <Application>Microsoft Office PowerPoint</Application>
  <PresentationFormat>Presentazione su schermo (4:3)</PresentationFormat>
  <Paragraphs>73</Paragraphs>
  <Slides>11</Slides>
  <Notes>5</Notes>
  <HiddenSlides>0</HiddenSlides>
  <MMClips>0</MMClips>
  <ScaleCrop>false</ScaleCrop>
  <HeadingPairs>
    <vt:vector size="6" baseType="variant">
      <vt:variant>
        <vt:lpstr>Caratteri utilizzati</vt:lpstr>
      </vt:variant>
      <vt:variant>
        <vt:i4>3</vt:i4>
      </vt:variant>
      <vt:variant>
        <vt:lpstr>Tema</vt:lpstr>
      </vt:variant>
      <vt:variant>
        <vt:i4>2</vt:i4>
      </vt:variant>
      <vt:variant>
        <vt:lpstr>Titoli diapositive</vt:lpstr>
      </vt:variant>
      <vt:variant>
        <vt:i4>11</vt:i4>
      </vt:variant>
    </vt:vector>
  </HeadingPairs>
  <TitlesOfParts>
    <vt:vector size="16" baseType="lpstr">
      <vt:lpstr>Arial</vt:lpstr>
      <vt:lpstr>Calibri</vt:lpstr>
      <vt:lpstr>Calibri Light</vt:lpstr>
      <vt:lpstr>Tema di Office</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RSeneca</dc:creator>
  <cp:lastModifiedBy>Anziani e non solo</cp:lastModifiedBy>
  <cp:revision>147</cp:revision>
  <dcterms:created xsi:type="dcterms:W3CDTF">2019-01-04T16:28:11Z</dcterms:created>
  <dcterms:modified xsi:type="dcterms:W3CDTF">2020-03-24T17:23:41Z</dcterms:modified>
</cp:coreProperties>
</file>